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1"/>
  </p:notesMasterIdLst>
  <p:sldIdLst>
    <p:sldId id="260" r:id="rId4"/>
    <p:sldId id="257" r:id="rId5"/>
    <p:sldId id="263" r:id="rId6"/>
    <p:sldId id="265" r:id="rId7"/>
    <p:sldId id="268" r:id="rId8"/>
    <p:sldId id="269" r:id="rId9"/>
    <p:sldId id="261" r:id="rId10"/>
    <p:sldId id="262" r:id="rId12"/>
    <p:sldId id="266" r:id="rId13"/>
    <p:sldId id="272" r:id="rId14"/>
    <p:sldId id="259" r:id="rId15"/>
    <p:sldId id="258" r:id="rId16"/>
    <p:sldId id="271" r:id="rId17"/>
    <p:sldId id="270" r:id="rId18"/>
    <p:sldId id="273" r:id="rId19"/>
    <p:sldId id="267" r:id="rId20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6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28E63"/>
    <a:srgbClr val="F7860C"/>
    <a:srgbClr val="C8F5A0"/>
    <a:srgbClr val="323F5E"/>
    <a:srgbClr val="EDEDED"/>
    <a:srgbClr val="F7FDFE"/>
    <a:srgbClr val="FDF7E7"/>
    <a:srgbClr val="FFFFFF"/>
    <a:srgbClr val="F5F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436"/>
        <p:guide pos="3931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28.jpeg"/><Relationship Id="rId27" Type="http://schemas.openxmlformats.org/officeDocument/2006/relationships/image" Target="../media/image27.jpeg"/><Relationship Id="rId26" Type="http://schemas.openxmlformats.org/officeDocument/2006/relationships/image" Target="../media/image26.jpeg"/><Relationship Id="rId25" Type="http://schemas.openxmlformats.org/officeDocument/2006/relationships/image" Target="../media/image25.jpeg"/><Relationship Id="rId24" Type="http://schemas.openxmlformats.org/officeDocument/2006/relationships/image" Target="../media/image24.jpeg"/><Relationship Id="rId23" Type="http://schemas.openxmlformats.org/officeDocument/2006/relationships/image" Target="../media/image23.jpeg"/><Relationship Id="rId22" Type="http://schemas.openxmlformats.org/officeDocument/2006/relationships/image" Target="../media/image22.jpeg"/><Relationship Id="rId21" Type="http://schemas.openxmlformats.org/officeDocument/2006/relationships/image" Target="../media/image21.jpeg"/><Relationship Id="rId20" Type="http://schemas.openxmlformats.org/officeDocument/2006/relationships/image" Target="../media/image20.jpeg"/><Relationship Id="rId2" Type="http://schemas.openxmlformats.org/officeDocument/2006/relationships/image" Target="../media/image2.png"/><Relationship Id="rId19" Type="http://schemas.openxmlformats.org/officeDocument/2006/relationships/image" Target="../media/image19.jpe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44.png"/><Relationship Id="rId27" Type="http://schemas.openxmlformats.org/officeDocument/2006/relationships/notesSlide" Target="../notesSlides/notesSlide4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73.png"/><Relationship Id="rId24" Type="http://schemas.openxmlformats.org/officeDocument/2006/relationships/image" Target="../media/image30.png"/><Relationship Id="rId23" Type="http://schemas.openxmlformats.org/officeDocument/2006/relationships/image" Target="../media/image72.png"/><Relationship Id="rId22" Type="http://schemas.openxmlformats.org/officeDocument/2006/relationships/image" Target="../media/image71.png"/><Relationship Id="rId21" Type="http://schemas.openxmlformats.org/officeDocument/2006/relationships/image" Target="../media/image70.png"/><Relationship Id="rId20" Type="http://schemas.openxmlformats.org/officeDocument/2006/relationships/image" Target="../media/image69.png"/><Relationship Id="rId2" Type="http://schemas.openxmlformats.org/officeDocument/2006/relationships/image" Target="../media/image54.png"/><Relationship Id="rId19" Type="http://schemas.openxmlformats.org/officeDocument/2006/relationships/image" Target="../media/image68.png"/><Relationship Id="rId18" Type="http://schemas.openxmlformats.org/officeDocument/2006/relationships/image" Target="../media/image67.png"/><Relationship Id="rId17" Type="http://schemas.openxmlformats.org/officeDocument/2006/relationships/image" Target="../media/image66.png"/><Relationship Id="rId16" Type="http://schemas.openxmlformats.org/officeDocument/2006/relationships/image" Target="../media/image65.png"/><Relationship Id="rId15" Type="http://schemas.openxmlformats.org/officeDocument/2006/relationships/image" Target="../media/image64.png"/><Relationship Id="rId14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61.png"/><Relationship Id="rId1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jpeg"/><Relationship Id="rId8" Type="http://schemas.openxmlformats.org/officeDocument/2006/relationships/image" Target="../media/image81.jpeg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87.png"/><Relationship Id="rId13" Type="http://schemas.openxmlformats.org/officeDocument/2006/relationships/image" Target="../media/image86.jpeg"/><Relationship Id="rId12" Type="http://schemas.openxmlformats.org/officeDocument/2006/relationships/image" Target="../media/image85.png"/><Relationship Id="rId11" Type="http://schemas.openxmlformats.org/officeDocument/2006/relationships/image" Target="../media/image84.png"/><Relationship Id="rId10" Type="http://schemas.openxmlformats.org/officeDocument/2006/relationships/image" Target="../media/image83.png"/><Relationship Id="rId1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4" Type="http://schemas.openxmlformats.org/officeDocument/2006/relationships/slideLayout" Target="../slideLayouts/slideLayout2.xml"/><Relationship Id="rId43" Type="http://schemas.openxmlformats.org/officeDocument/2006/relationships/image" Target="../media/image129.png"/><Relationship Id="rId42" Type="http://schemas.openxmlformats.org/officeDocument/2006/relationships/image" Target="../media/image128.png"/><Relationship Id="rId41" Type="http://schemas.openxmlformats.org/officeDocument/2006/relationships/image" Target="../media/image127.png"/><Relationship Id="rId40" Type="http://schemas.openxmlformats.org/officeDocument/2006/relationships/image" Target="../media/image126.png"/><Relationship Id="rId4" Type="http://schemas.openxmlformats.org/officeDocument/2006/relationships/image" Target="../media/image92.jpeg"/><Relationship Id="rId39" Type="http://schemas.openxmlformats.org/officeDocument/2006/relationships/image" Target="../media/image125.png"/><Relationship Id="rId38" Type="http://schemas.openxmlformats.org/officeDocument/2006/relationships/image" Target="../media/image124.png"/><Relationship Id="rId37" Type="http://schemas.openxmlformats.org/officeDocument/2006/relationships/image" Target="../media/image123.png"/><Relationship Id="rId36" Type="http://schemas.openxmlformats.org/officeDocument/2006/relationships/image" Target="../media/image122.png"/><Relationship Id="rId35" Type="http://schemas.openxmlformats.org/officeDocument/2006/relationships/image" Target="../media/image121.png"/><Relationship Id="rId34" Type="http://schemas.openxmlformats.org/officeDocument/2006/relationships/image" Target="../media/image120.png"/><Relationship Id="rId33" Type="http://schemas.openxmlformats.org/officeDocument/2006/relationships/image" Target="../media/image119.png"/><Relationship Id="rId32" Type="http://schemas.openxmlformats.org/officeDocument/2006/relationships/image" Target="../media/image118.png"/><Relationship Id="rId31" Type="http://schemas.openxmlformats.org/officeDocument/2006/relationships/image" Target="../media/image117.jpeg"/><Relationship Id="rId30" Type="http://schemas.openxmlformats.org/officeDocument/2006/relationships/image" Target="../media/image54.png"/><Relationship Id="rId3" Type="http://schemas.openxmlformats.org/officeDocument/2006/relationships/image" Target="../media/image91.jpeg"/><Relationship Id="rId29" Type="http://schemas.openxmlformats.org/officeDocument/2006/relationships/image" Target="../media/image116.png"/><Relationship Id="rId28" Type="http://schemas.openxmlformats.org/officeDocument/2006/relationships/image" Target="../media/image115.png"/><Relationship Id="rId27" Type="http://schemas.openxmlformats.org/officeDocument/2006/relationships/image" Target="../media/image114.jpeg"/><Relationship Id="rId26" Type="http://schemas.openxmlformats.org/officeDocument/2006/relationships/image" Target="../media/image113.jpeg"/><Relationship Id="rId25" Type="http://schemas.openxmlformats.org/officeDocument/2006/relationships/image" Target="../media/image112.jpeg"/><Relationship Id="rId24" Type="http://schemas.openxmlformats.org/officeDocument/2006/relationships/image" Target="../media/image111.png"/><Relationship Id="rId23" Type="http://schemas.openxmlformats.org/officeDocument/2006/relationships/image" Target="../media/image110.jpeg"/><Relationship Id="rId22" Type="http://schemas.openxmlformats.org/officeDocument/2006/relationships/image" Target="../media/image109.jpeg"/><Relationship Id="rId21" Type="http://schemas.openxmlformats.org/officeDocument/2006/relationships/image" Target="../media/image108.jpeg"/><Relationship Id="rId20" Type="http://schemas.openxmlformats.org/officeDocument/2006/relationships/image" Target="../media/image107.jpeg"/><Relationship Id="rId2" Type="http://schemas.openxmlformats.org/officeDocument/2006/relationships/image" Target="../media/image90.jpeg"/><Relationship Id="rId19" Type="http://schemas.openxmlformats.org/officeDocument/2006/relationships/image" Target="../media/image106.jpeg"/><Relationship Id="rId18" Type="http://schemas.openxmlformats.org/officeDocument/2006/relationships/image" Target="../media/image105.jpeg"/><Relationship Id="rId17" Type="http://schemas.openxmlformats.org/officeDocument/2006/relationships/image" Target="../media/image104.png"/><Relationship Id="rId16" Type="http://schemas.openxmlformats.org/officeDocument/2006/relationships/image" Target="../media/image103.png"/><Relationship Id="rId15" Type="http://schemas.openxmlformats.org/officeDocument/2006/relationships/image" Target="../media/image102.jpeg"/><Relationship Id="rId14" Type="http://schemas.openxmlformats.org/officeDocument/2006/relationships/image" Target="../media/image101.jpeg"/><Relationship Id="rId13" Type="http://schemas.openxmlformats.org/officeDocument/2006/relationships/image" Target="../media/image44.png"/><Relationship Id="rId12" Type="http://schemas.openxmlformats.org/officeDocument/2006/relationships/image" Target="../media/image100.jpeg"/><Relationship Id="rId11" Type="http://schemas.openxmlformats.org/officeDocument/2006/relationships/image" Target="../media/image99.png"/><Relationship Id="rId10" Type="http://schemas.openxmlformats.org/officeDocument/2006/relationships/image" Target="../media/image98.png"/><Relationship Id="rId1" Type="http://schemas.openxmlformats.org/officeDocument/2006/relationships/image" Target="../media/image89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jpeg"/><Relationship Id="rId8" Type="http://schemas.openxmlformats.org/officeDocument/2006/relationships/image" Target="../media/image137.jpeg"/><Relationship Id="rId7" Type="http://schemas.openxmlformats.org/officeDocument/2006/relationships/image" Target="../media/image136.jpeg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Relationship Id="rId3" Type="http://schemas.openxmlformats.org/officeDocument/2006/relationships/image" Target="../media/image132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56.jpeg"/><Relationship Id="rId26" Type="http://schemas.openxmlformats.org/officeDocument/2006/relationships/image" Target="../media/image155.jpeg"/><Relationship Id="rId25" Type="http://schemas.openxmlformats.org/officeDocument/2006/relationships/image" Target="../media/image154.jpeg"/><Relationship Id="rId24" Type="http://schemas.openxmlformats.org/officeDocument/2006/relationships/image" Target="../media/image153.jpeg"/><Relationship Id="rId23" Type="http://schemas.openxmlformats.org/officeDocument/2006/relationships/image" Target="../media/image152.jpeg"/><Relationship Id="rId22" Type="http://schemas.openxmlformats.org/officeDocument/2006/relationships/image" Target="../media/image151.jpeg"/><Relationship Id="rId21" Type="http://schemas.openxmlformats.org/officeDocument/2006/relationships/image" Target="../media/image150.jpeg"/><Relationship Id="rId20" Type="http://schemas.openxmlformats.org/officeDocument/2006/relationships/image" Target="../media/image149.jpeg"/><Relationship Id="rId2" Type="http://schemas.openxmlformats.org/officeDocument/2006/relationships/image" Target="../media/image131.jpeg"/><Relationship Id="rId19" Type="http://schemas.openxmlformats.org/officeDocument/2006/relationships/image" Target="../media/image148.jpeg"/><Relationship Id="rId18" Type="http://schemas.openxmlformats.org/officeDocument/2006/relationships/image" Target="../media/image147.jpeg"/><Relationship Id="rId17" Type="http://schemas.openxmlformats.org/officeDocument/2006/relationships/image" Target="../media/image146.jpeg"/><Relationship Id="rId16" Type="http://schemas.openxmlformats.org/officeDocument/2006/relationships/image" Target="../media/image145.jpeg"/><Relationship Id="rId15" Type="http://schemas.openxmlformats.org/officeDocument/2006/relationships/image" Target="../media/image144.png"/><Relationship Id="rId14" Type="http://schemas.openxmlformats.org/officeDocument/2006/relationships/image" Target="../media/image143.jpeg"/><Relationship Id="rId13" Type="http://schemas.openxmlformats.org/officeDocument/2006/relationships/image" Target="../media/image142.jpeg"/><Relationship Id="rId12" Type="http://schemas.openxmlformats.org/officeDocument/2006/relationships/image" Target="../media/image141.jpeg"/><Relationship Id="rId11" Type="http://schemas.openxmlformats.org/officeDocument/2006/relationships/image" Target="../media/image140.jpeg"/><Relationship Id="rId10" Type="http://schemas.openxmlformats.org/officeDocument/2006/relationships/image" Target="../media/image139.png"/><Relationship Id="rId1" Type="http://schemas.openxmlformats.org/officeDocument/2006/relationships/image" Target="../media/image130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8.jpeg"/><Relationship Id="rId3" Type="http://schemas.openxmlformats.org/officeDocument/2006/relationships/image" Target="../media/image132.png"/><Relationship Id="rId2" Type="http://schemas.openxmlformats.org/officeDocument/2006/relationships/image" Target="../media/image157.jpeg"/><Relationship Id="rId1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4.png"/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4.png"/><Relationship Id="rId3" Type="http://schemas.openxmlformats.org/officeDocument/2006/relationships/image" Target="../media/image5.jpeg"/><Relationship Id="rId2" Type="http://schemas.openxmlformats.org/officeDocument/2006/relationships/image" Target="../media/image34.png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9" Type="http://schemas.openxmlformats.org/officeDocument/2006/relationships/image" Target="../media/image21.jpeg"/><Relationship Id="rId18" Type="http://schemas.openxmlformats.org/officeDocument/2006/relationships/image" Target="../media/image20.jpeg"/><Relationship Id="rId17" Type="http://schemas.openxmlformats.org/officeDocument/2006/relationships/image" Target="../media/image19.jpeg"/><Relationship Id="rId16" Type="http://schemas.openxmlformats.org/officeDocument/2006/relationships/image" Target="../media/image48.png"/><Relationship Id="rId15" Type="http://schemas.openxmlformats.org/officeDocument/2006/relationships/image" Target="../media/image12.jpeg"/><Relationship Id="rId14" Type="http://schemas.openxmlformats.org/officeDocument/2006/relationships/image" Target="../media/image1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image" Target="../media/image6.jpeg"/><Relationship Id="rId7" Type="http://schemas.openxmlformats.org/officeDocument/2006/relationships/image" Target="../media/image5.jpeg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34.png"/><Relationship Id="rId3" Type="http://schemas.openxmlformats.org/officeDocument/2006/relationships/image" Target="../media/image42.png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49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8.jpeg"/><Relationship Id="rId17" Type="http://schemas.openxmlformats.org/officeDocument/2006/relationships/image" Target="../media/image21.jpeg"/><Relationship Id="rId16" Type="http://schemas.openxmlformats.org/officeDocument/2006/relationships/image" Target="../media/image20.jpeg"/><Relationship Id="rId15" Type="http://schemas.openxmlformats.org/officeDocument/2006/relationships/image" Target="../media/image19.jpeg"/><Relationship Id="rId14" Type="http://schemas.openxmlformats.org/officeDocument/2006/relationships/image" Target="../media/image12.jpeg"/><Relationship Id="rId13" Type="http://schemas.openxmlformats.org/officeDocument/2006/relationships/image" Target="../media/image10.png"/><Relationship Id="rId12" Type="http://schemas.openxmlformats.org/officeDocument/2006/relationships/image" Target="../media/image11.png"/><Relationship Id="rId11" Type="http://schemas.openxmlformats.org/officeDocument/2006/relationships/image" Target="../media/image9.png"/><Relationship Id="rId10" Type="http://schemas.openxmlformats.org/officeDocument/2006/relationships/image" Target="../media/image8.jpe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image" Target="../media/image6.jpeg"/><Relationship Id="rId7" Type="http://schemas.openxmlformats.org/officeDocument/2006/relationships/image" Target="../media/image5.jpeg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34.png"/><Relationship Id="rId3" Type="http://schemas.openxmlformats.org/officeDocument/2006/relationships/image" Target="../media/image21.jpeg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52.png"/><Relationship Id="rId20" Type="http://schemas.openxmlformats.org/officeDocument/2006/relationships/image" Target="../media/image51.png"/><Relationship Id="rId2" Type="http://schemas.openxmlformats.org/officeDocument/2006/relationships/image" Target="../media/image20.jpeg"/><Relationship Id="rId19" Type="http://schemas.openxmlformats.org/officeDocument/2006/relationships/image" Target="../media/image28.jpeg"/><Relationship Id="rId18" Type="http://schemas.openxmlformats.org/officeDocument/2006/relationships/image" Target="../media/image44.png"/><Relationship Id="rId17" Type="http://schemas.openxmlformats.org/officeDocument/2006/relationships/image" Target="../media/image50.png"/><Relationship Id="rId16" Type="http://schemas.openxmlformats.org/officeDocument/2006/relationships/image" Target="../media/image12.jpeg"/><Relationship Id="rId15" Type="http://schemas.openxmlformats.org/officeDocument/2006/relationships/image" Target="../media/image49.png"/><Relationship Id="rId14" Type="http://schemas.openxmlformats.org/officeDocument/2006/relationships/image" Target="../media/image18.png"/><Relationship Id="rId13" Type="http://schemas.openxmlformats.org/officeDocument/2006/relationships/image" Target="../media/image10.png"/><Relationship Id="rId12" Type="http://schemas.openxmlformats.org/officeDocument/2006/relationships/image" Target="../media/image11.png"/><Relationship Id="rId11" Type="http://schemas.openxmlformats.org/officeDocument/2006/relationships/image" Target="../media/image9.png"/><Relationship Id="rId10" Type="http://schemas.openxmlformats.org/officeDocument/2006/relationships/image" Target="../media/image8.jpe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7" name="梯形 126"/>
          <p:cNvSpPr/>
          <p:nvPr/>
        </p:nvSpPr>
        <p:spPr>
          <a:xfrm rot="16200000">
            <a:off x="10066020" y="3168650"/>
            <a:ext cx="935990" cy="1099820"/>
          </a:xfrm>
          <a:prstGeom prst="trapezoid">
            <a:avLst>
              <a:gd name="adj" fmla="val 16655"/>
            </a:avLst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57029"/>
          <a:stretch>
            <a:fillRect/>
          </a:stretch>
        </p:blipFill>
        <p:spPr>
          <a:xfrm rot="5400000">
            <a:off x="438150" y="706755"/>
            <a:ext cx="1504950" cy="2630170"/>
          </a:xfrm>
          <a:prstGeom prst="rect">
            <a:avLst/>
          </a:prstGeom>
        </p:spPr>
      </p:pic>
      <p:pic>
        <p:nvPicPr>
          <p:cNvPr id="10" name="图片 9" descr="75f7c4525cf7a0162d47db2917e714ac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00000">
            <a:off x="1888490" y="2040890"/>
            <a:ext cx="285115" cy="302260"/>
          </a:xfrm>
          <a:prstGeom prst="rect">
            <a:avLst/>
          </a:prstGeom>
        </p:spPr>
      </p:pic>
      <p:pic>
        <p:nvPicPr>
          <p:cNvPr id="11" name="图片 10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20220000">
            <a:off x="1949450" y="2040890"/>
            <a:ext cx="285115" cy="302260"/>
          </a:xfrm>
          <a:prstGeom prst="rect">
            <a:avLst/>
          </a:prstGeom>
        </p:spPr>
      </p:pic>
      <p:pic>
        <p:nvPicPr>
          <p:cNvPr id="12" name="图片 11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17880000">
            <a:off x="1933575" y="2030095"/>
            <a:ext cx="285115" cy="3022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r="57029"/>
          <a:stretch>
            <a:fillRect/>
          </a:stretch>
        </p:blipFill>
        <p:spPr>
          <a:xfrm rot="5400000">
            <a:off x="12231370" y="6295390"/>
            <a:ext cx="1504950" cy="263017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-67945" y="1322705"/>
            <a:ext cx="25736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Initialization (360</a:t>
            </a:r>
            <a:r>
              <a:rPr lang="en-US" altLang="zh-CN" sz="1200" b="1">
                <a:solidFill>
                  <a:srgbClr val="FF0000"/>
                </a:solidFill>
                <a:latin typeface="方正仿宋_GB2312" panose="02000000000000000000" charset="-122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°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Rotating)</a:t>
            </a:r>
            <a:endParaRPr lang="en-US" altLang="zh-CN" sz="12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弧形 28"/>
          <p:cNvSpPr/>
          <p:nvPr/>
        </p:nvSpPr>
        <p:spPr>
          <a:xfrm>
            <a:off x="1920875" y="2000885"/>
            <a:ext cx="337185" cy="337820"/>
          </a:xfrm>
          <a:prstGeom prst="arc">
            <a:avLst>
              <a:gd name="adj1" fmla="val 16200000"/>
              <a:gd name="adj2" fmla="val 773486"/>
            </a:avLst>
          </a:prstGeom>
          <a:ln w="2857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30" name="弧形 29"/>
          <p:cNvSpPr/>
          <p:nvPr/>
        </p:nvSpPr>
        <p:spPr>
          <a:xfrm rot="7140000">
            <a:off x="1884045" y="2061845"/>
            <a:ext cx="337820" cy="337185"/>
          </a:xfrm>
          <a:prstGeom prst="arc">
            <a:avLst>
              <a:gd name="adj1" fmla="val 16200000"/>
              <a:gd name="adj2" fmla="val 773486"/>
            </a:avLst>
          </a:prstGeom>
          <a:ln w="2857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31" name="弧形 30"/>
          <p:cNvSpPr/>
          <p:nvPr/>
        </p:nvSpPr>
        <p:spPr>
          <a:xfrm rot="14340000">
            <a:off x="1852295" y="2007870"/>
            <a:ext cx="337820" cy="337185"/>
          </a:xfrm>
          <a:prstGeom prst="arc">
            <a:avLst>
              <a:gd name="adj1" fmla="val 16200000"/>
              <a:gd name="adj2" fmla="val 773486"/>
            </a:avLst>
          </a:prstGeom>
          <a:ln w="2857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39" name="文本框 38"/>
          <p:cNvSpPr txBox="1"/>
          <p:nvPr/>
        </p:nvSpPr>
        <p:spPr>
          <a:xfrm>
            <a:off x="11725275" y="6913880"/>
            <a:ext cx="25507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Orienting to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hotspot</a:t>
            </a:r>
            <a:endParaRPr lang="en-US" altLang="zh-CN" sz="12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75" name="图片 74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17580000">
            <a:off x="12452350" y="7767320"/>
            <a:ext cx="285115" cy="302260"/>
          </a:xfrm>
          <a:prstGeom prst="rect">
            <a:avLst/>
          </a:prstGeom>
        </p:spPr>
      </p:pic>
      <p:pic>
        <p:nvPicPr>
          <p:cNvPr id="76" name="图片 75" descr="75f7c4525cf7a0162d47db2917e714ac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0000">
            <a:off x="12452350" y="7767320"/>
            <a:ext cx="285115" cy="302260"/>
          </a:xfrm>
          <a:prstGeom prst="rect">
            <a:avLst/>
          </a:prstGeom>
        </p:spPr>
      </p:pic>
      <p:sp>
        <p:nvSpPr>
          <p:cNvPr id="77" name="弧形 76"/>
          <p:cNvSpPr/>
          <p:nvPr/>
        </p:nvSpPr>
        <p:spPr>
          <a:xfrm rot="15060000">
            <a:off x="12382500" y="7759065"/>
            <a:ext cx="337820" cy="344805"/>
          </a:xfrm>
          <a:prstGeom prst="arc">
            <a:avLst>
              <a:gd name="adj1" fmla="val 16200000"/>
              <a:gd name="adj2" fmla="val 19621563"/>
            </a:avLst>
          </a:prstGeom>
          <a:ln w="2857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3075" name="文本框 2"/>
          <p:cNvSpPr txBox="1"/>
          <p:nvPr/>
        </p:nvSpPr>
        <p:spPr>
          <a:xfrm>
            <a:off x="-168910" y="116840"/>
            <a:ext cx="2131695" cy="9836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600">
                <a:latin typeface="Arial" panose="020B0604020202020204" pitchFamily="34" charset="0"/>
                <a:ea typeface="SimSun" pitchFamily="2" charset="-122"/>
              </a:rPr>
              <a:t>Instruction:</a:t>
            </a:r>
            <a:endParaRPr lang="en-US" altLang="zh-CN" sz="1600">
              <a:latin typeface="Arial" panose="020B0604020202020204" pitchFamily="34" charset="0"/>
              <a:ea typeface="SimSun" pitchFamily="2" charset="-122"/>
            </a:endParaRPr>
          </a:p>
          <a:p>
            <a:r>
              <a:rPr lang="en-US" altLang="zh-CN" sz="1400" i="1">
                <a:latin typeface="Arial" panose="020B0604020202020204" pitchFamily="34" charset="0"/>
                <a:ea typeface="SimSun" pitchFamily="2" charset="-122"/>
              </a:rPr>
              <a:t>Go to the bathroom with an open door, and find the toilet.</a:t>
            </a:r>
            <a:endParaRPr lang="en-US" altLang="zh-CN" sz="1400" i="1">
              <a:latin typeface="Arial" panose="020B0604020202020204" pitchFamily="34" charset="0"/>
              <a:ea typeface="SimSun" pitchFamily="2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3028950" y="1544320"/>
            <a:ext cx="1743075" cy="1001395"/>
            <a:chOff x="5517" y="2281"/>
            <a:chExt cx="3925" cy="2080"/>
          </a:xfrm>
        </p:grpSpPr>
        <p:pic>
          <p:nvPicPr>
            <p:cNvPr id="85" name="图片 84" descr="frame00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2" y="2476"/>
              <a:ext cx="1431" cy="107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3" name="图片 82" descr="frame00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7" y="2476"/>
              <a:ext cx="1431" cy="107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图片 80" descr="frame00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5" y="3455"/>
              <a:ext cx="1431" cy="907"/>
            </a:xfrm>
            <a:prstGeom prst="rect">
              <a:avLst/>
            </a:prstGeom>
          </p:spPr>
        </p:pic>
        <p:pic>
          <p:nvPicPr>
            <p:cNvPr id="82" name="图片 81" descr="frame00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7" y="3075"/>
              <a:ext cx="1431" cy="107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4" name="图片 83" descr="frame00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5" y="2281"/>
              <a:ext cx="1431" cy="904"/>
            </a:xfrm>
            <a:prstGeom prst="rect">
              <a:avLst/>
            </a:prstGeom>
          </p:spPr>
        </p:pic>
        <p:pic>
          <p:nvPicPr>
            <p:cNvPr id="86" name="图片 85" descr="frame00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12" y="3087"/>
              <a:ext cx="1431" cy="107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pic>
        <p:nvPicPr>
          <p:cNvPr id="89" name="图片 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8965" y="1412875"/>
            <a:ext cx="1513205" cy="127952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3290" y="1412875"/>
            <a:ext cx="1517015" cy="127508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6980" y="1416685"/>
            <a:ext cx="1519555" cy="1283970"/>
          </a:xfrm>
          <a:prstGeom prst="rect">
            <a:avLst/>
          </a:prstGeom>
        </p:spPr>
      </p:pic>
      <p:pic>
        <p:nvPicPr>
          <p:cNvPr id="93" name="图片 92" descr="frame0000"/>
          <p:cNvPicPr>
            <a:picLocks noChangeAspect="1"/>
          </p:cNvPicPr>
          <p:nvPr/>
        </p:nvPicPr>
        <p:blipFill>
          <a:blip r:embed="rId12"/>
          <a:srcRect l="8485" r="11338" b="15031"/>
          <a:stretch>
            <a:fillRect/>
          </a:stretch>
        </p:blipFill>
        <p:spPr>
          <a:xfrm>
            <a:off x="7247890" y="2813050"/>
            <a:ext cx="2054860" cy="1634490"/>
          </a:xfrm>
          <a:prstGeom prst="rect">
            <a:avLst/>
          </a:prstGeom>
        </p:spPr>
      </p:pic>
      <p:pic>
        <p:nvPicPr>
          <p:cNvPr id="94" name="图片 93" descr="frame0001"/>
          <p:cNvPicPr>
            <a:picLocks noChangeAspect="1"/>
          </p:cNvPicPr>
          <p:nvPr/>
        </p:nvPicPr>
        <p:blipFill>
          <a:blip r:embed="rId13"/>
          <a:srcRect l="26790" b="30716"/>
          <a:stretch>
            <a:fillRect/>
          </a:stretch>
        </p:blipFill>
        <p:spPr>
          <a:xfrm>
            <a:off x="7428230" y="6813550"/>
            <a:ext cx="2377440" cy="1688465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69760" y="5085715"/>
            <a:ext cx="1688465" cy="1436370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97595" y="5085715"/>
            <a:ext cx="1692910" cy="1435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24795" y="5081270"/>
            <a:ext cx="1681480" cy="1440815"/>
          </a:xfrm>
          <a:prstGeom prst="rect">
            <a:avLst/>
          </a:prstGeom>
        </p:spPr>
      </p:pic>
      <p:grpSp>
        <p:nvGrpSpPr>
          <p:cNvPr id="125" name="组合 124"/>
          <p:cNvGrpSpPr/>
          <p:nvPr/>
        </p:nvGrpSpPr>
        <p:grpSpPr>
          <a:xfrm>
            <a:off x="12360910" y="5187315"/>
            <a:ext cx="1512570" cy="1282700"/>
            <a:chOff x="19466" y="8169"/>
            <a:chExt cx="2382" cy="2020"/>
          </a:xfrm>
        </p:grpSpPr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466" y="8169"/>
              <a:ext cx="2382" cy="2020"/>
            </a:xfrm>
            <a:prstGeom prst="rect">
              <a:avLst/>
            </a:prstGeom>
          </p:spPr>
        </p:pic>
        <p:sp>
          <p:nvSpPr>
            <p:cNvPr id="9" name="十字星 8"/>
            <p:cNvSpPr/>
            <p:nvPr/>
          </p:nvSpPr>
          <p:spPr>
            <a:xfrm>
              <a:off x="19748" y="8415"/>
              <a:ext cx="224" cy="333"/>
            </a:xfrm>
            <a:prstGeom prst="star4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12216765" y="1394460"/>
            <a:ext cx="1543050" cy="1305560"/>
            <a:chOff x="19239" y="2196"/>
            <a:chExt cx="2430" cy="205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239" y="2196"/>
              <a:ext cx="2430" cy="2057"/>
            </a:xfrm>
            <a:prstGeom prst="rect">
              <a:avLst/>
            </a:prstGeom>
          </p:spPr>
        </p:pic>
        <p:sp>
          <p:nvSpPr>
            <p:cNvPr id="13" name="十字星 12"/>
            <p:cNvSpPr/>
            <p:nvPr/>
          </p:nvSpPr>
          <p:spPr>
            <a:xfrm>
              <a:off x="19805" y="2703"/>
              <a:ext cx="194" cy="265"/>
            </a:xfrm>
            <a:prstGeom prst="star4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58965" y="992505"/>
            <a:ext cx="4688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base"/>
            <a:r>
              <a:rPr lang="en-US" altLang="zh-CN" sz="1800">
                <a:solidFill>
                  <a:srgbClr val="FF0000"/>
                </a:solidFill>
                <a:sym typeface="+mn-ea"/>
              </a:rPr>
              <a:t>Interest score map generation</a:t>
            </a:r>
            <a:endParaRPr lang="en-US" altLang="zh-CN" sz="18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24695" y="116840"/>
            <a:ext cx="3558540" cy="722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base"/>
            <a:r>
              <a:rPr lang="en-US" altLang="zh-CN" sz="1800">
                <a:solidFill>
                  <a:srgbClr val="FF0000"/>
                </a:solidFill>
                <a:sym typeface="+mn-ea"/>
              </a:rPr>
              <a:t>Subtask 1 </a:t>
            </a:r>
            <a:r>
              <a:rPr lang="en-US" altLang="zh-CN" sz="1400">
                <a:sym typeface="+mn-ea"/>
              </a:rPr>
              <a:t>Go into the bathroom</a:t>
            </a:r>
            <a:endParaRPr lang="en-US" altLang="zh-CN" sz="1400">
              <a:sym typeface="+mn-ea"/>
            </a:endParaRPr>
          </a:p>
          <a:p>
            <a:pPr algn="l" fontAlgn="base"/>
            <a:r>
              <a:rPr lang="en-US" altLang="zh-CN" sz="1800">
                <a:solidFill>
                  <a:srgbClr val="FF0000"/>
                </a:solidFill>
                <a:sym typeface="+mn-ea"/>
              </a:rPr>
              <a:t>Subtask 2 </a:t>
            </a:r>
            <a:r>
              <a:rPr lang="en-US" altLang="zh-CN" sz="1400">
                <a:sym typeface="+mn-ea"/>
              </a:rPr>
              <a:t>Find the toilet</a:t>
            </a:r>
            <a:endParaRPr lang="en-US" altLang="zh-CN" sz="1800">
              <a:solidFill>
                <a:srgbClr val="FF0000"/>
              </a:solidFill>
              <a:sym typeface="+mn-ea"/>
            </a:endParaRPr>
          </a:p>
          <a:p>
            <a:pPr algn="ctr" fontAlgn="base"/>
            <a:endParaRPr lang="en-US" altLang="zh-CN" sz="18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rcRect r="57029"/>
          <a:stretch>
            <a:fillRect/>
          </a:stretch>
        </p:blipFill>
        <p:spPr>
          <a:xfrm rot="5400000">
            <a:off x="12174855" y="2497455"/>
            <a:ext cx="1504950" cy="2630170"/>
          </a:xfrm>
          <a:prstGeom prst="rect">
            <a:avLst/>
          </a:prstGeom>
        </p:spPr>
      </p:pic>
      <p:pic>
        <p:nvPicPr>
          <p:cNvPr id="23" name="图片 22" descr="75f7c4525cf7a0162d47db2917e714ac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60000">
            <a:off x="13647420" y="3828415"/>
            <a:ext cx="285115" cy="302260"/>
          </a:xfrm>
          <a:prstGeom prst="rect">
            <a:avLst/>
          </a:prstGeom>
        </p:spPr>
      </p:pic>
      <p:pic>
        <p:nvPicPr>
          <p:cNvPr id="26" name="图片 25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7920000">
            <a:off x="13639165" y="3850640"/>
            <a:ext cx="285115" cy="302260"/>
          </a:xfrm>
          <a:prstGeom prst="rect">
            <a:avLst/>
          </a:prstGeom>
        </p:spPr>
      </p:pic>
      <p:sp>
        <p:nvSpPr>
          <p:cNvPr id="27" name="弧形 26"/>
          <p:cNvSpPr/>
          <p:nvPr/>
        </p:nvSpPr>
        <p:spPr>
          <a:xfrm rot="7140000">
            <a:off x="13617575" y="3825875"/>
            <a:ext cx="337820" cy="344805"/>
          </a:xfrm>
          <a:prstGeom prst="arc">
            <a:avLst>
              <a:gd name="adj1" fmla="val 16200000"/>
              <a:gd name="adj2" fmla="val 2676627"/>
            </a:avLst>
          </a:prstGeom>
          <a:ln w="2857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28" name="文本框 27"/>
          <p:cNvSpPr txBox="1"/>
          <p:nvPr/>
        </p:nvSpPr>
        <p:spPr>
          <a:xfrm>
            <a:off x="11668760" y="3115945"/>
            <a:ext cx="25507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Orienting to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hotspot</a:t>
            </a:r>
            <a:endParaRPr lang="en-US" altLang="zh-CN" sz="12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rcRect r="57029"/>
          <a:stretch>
            <a:fillRect/>
          </a:stretch>
        </p:blipFill>
        <p:spPr>
          <a:xfrm rot="5400000">
            <a:off x="4902200" y="2553335"/>
            <a:ext cx="1504950" cy="2630170"/>
          </a:xfrm>
          <a:prstGeom prst="rect">
            <a:avLst/>
          </a:prstGeom>
        </p:spPr>
      </p:pic>
      <p:pic>
        <p:nvPicPr>
          <p:cNvPr id="44" name="图片 43" descr="75f7c4525cf7a0162d47db2917e714ac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0000">
            <a:off x="6428105" y="3900170"/>
            <a:ext cx="285115" cy="30226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396105" y="3169920"/>
            <a:ext cx="20294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Waypoint navigation</a:t>
            </a:r>
            <a:endParaRPr lang="en-US" altLang="zh-CN" sz="12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46" name="图片 45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8480000">
            <a:off x="6174105" y="3976370"/>
            <a:ext cx="243205" cy="257810"/>
          </a:xfrm>
          <a:prstGeom prst="rect">
            <a:avLst/>
          </a:prstGeom>
        </p:spPr>
      </p:pic>
      <p:pic>
        <p:nvPicPr>
          <p:cNvPr id="48" name="图片 47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8480000">
            <a:off x="5892800" y="3980815"/>
            <a:ext cx="243205" cy="257810"/>
          </a:xfrm>
          <a:prstGeom prst="rect">
            <a:avLst/>
          </a:prstGeom>
        </p:spPr>
      </p:pic>
      <p:pic>
        <p:nvPicPr>
          <p:cNvPr id="49" name="图片 48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8480000">
            <a:off x="5611495" y="3990975"/>
            <a:ext cx="243205" cy="257810"/>
          </a:xfrm>
          <a:prstGeom prst="rect">
            <a:avLst/>
          </a:prstGeom>
        </p:spPr>
      </p:pic>
      <p:pic>
        <p:nvPicPr>
          <p:cNvPr id="50" name="图片 49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7400000">
            <a:off x="5378450" y="4081145"/>
            <a:ext cx="243205" cy="257810"/>
          </a:xfrm>
          <a:prstGeom prst="rect">
            <a:avLst/>
          </a:prstGeom>
        </p:spPr>
      </p:pic>
      <p:pic>
        <p:nvPicPr>
          <p:cNvPr id="55" name="图片 54" descr="75f7c4525cf7a0162d47db2917e714ac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920000">
            <a:off x="5022850" y="4015740"/>
            <a:ext cx="285115" cy="30226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 r="57029"/>
          <a:stretch>
            <a:fillRect/>
          </a:stretch>
        </p:blipFill>
        <p:spPr>
          <a:xfrm rot="5400000">
            <a:off x="394335" y="4378960"/>
            <a:ext cx="1504950" cy="263017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-111760" y="4994910"/>
            <a:ext cx="25736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Initialization (360</a:t>
            </a:r>
            <a:r>
              <a:rPr lang="en-US" altLang="zh-CN" sz="1200" b="1">
                <a:solidFill>
                  <a:srgbClr val="FF0000"/>
                </a:solidFill>
                <a:latin typeface="方正仿宋_GB2312" panose="02000000000000000000" charset="-122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°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Rotating)</a:t>
            </a:r>
            <a:endParaRPr lang="en-US" altLang="zh-CN" sz="12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5" name="图片 64" descr="75f7c4525cf7a0162d47db2917e714ac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00000">
            <a:off x="464820" y="5829300"/>
            <a:ext cx="285115" cy="302260"/>
          </a:xfrm>
          <a:prstGeom prst="rect">
            <a:avLst/>
          </a:prstGeom>
        </p:spPr>
      </p:pic>
      <p:pic>
        <p:nvPicPr>
          <p:cNvPr id="66" name="图片 65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20220000">
            <a:off x="525145" y="5829300"/>
            <a:ext cx="285115" cy="302260"/>
          </a:xfrm>
          <a:prstGeom prst="rect">
            <a:avLst/>
          </a:prstGeom>
        </p:spPr>
      </p:pic>
      <p:pic>
        <p:nvPicPr>
          <p:cNvPr id="74" name="图片 73" descr="75f7c4525cf7a0162d47db2917e714ac-removebg-preview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17880000">
            <a:off x="509270" y="5818505"/>
            <a:ext cx="285115" cy="302260"/>
          </a:xfrm>
          <a:prstGeom prst="rect">
            <a:avLst/>
          </a:prstGeom>
        </p:spPr>
      </p:pic>
      <p:sp>
        <p:nvSpPr>
          <p:cNvPr id="78" name="弧形 77"/>
          <p:cNvSpPr/>
          <p:nvPr/>
        </p:nvSpPr>
        <p:spPr>
          <a:xfrm>
            <a:off x="497205" y="5789295"/>
            <a:ext cx="337185" cy="337820"/>
          </a:xfrm>
          <a:prstGeom prst="arc">
            <a:avLst>
              <a:gd name="adj1" fmla="val 16200000"/>
              <a:gd name="adj2" fmla="val 773486"/>
            </a:avLst>
          </a:prstGeom>
          <a:ln w="2857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79" name="弧形 78"/>
          <p:cNvSpPr/>
          <p:nvPr/>
        </p:nvSpPr>
        <p:spPr>
          <a:xfrm rot="7140000">
            <a:off x="460375" y="5850255"/>
            <a:ext cx="337820" cy="337185"/>
          </a:xfrm>
          <a:prstGeom prst="arc">
            <a:avLst>
              <a:gd name="adj1" fmla="val 16200000"/>
              <a:gd name="adj2" fmla="val 773486"/>
            </a:avLst>
          </a:prstGeom>
          <a:ln w="2857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80" name="弧形 79"/>
          <p:cNvSpPr/>
          <p:nvPr/>
        </p:nvSpPr>
        <p:spPr>
          <a:xfrm rot="14340000">
            <a:off x="428625" y="5796280"/>
            <a:ext cx="337820" cy="337185"/>
          </a:xfrm>
          <a:prstGeom prst="arc">
            <a:avLst>
              <a:gd name="adj1" fmla="val 16200000"/>
              <a:gd name="adj2" fmla="val 773486"/>
            </a:avLst>
          </a:prstGeom>
          <a:ln w="2857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pic>
        <p:nvPicPr>
          <p:cNvPr id="88" name="图片 87" descr="frame00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9535" y="3509645"/>
            <a:ext cx="1226185" cy="9201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92" name="图片 91" descr="frame00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07235" y="3505200"/>
            <a:ext cx="1226185" cy="9201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99" name="图片 98" descr="frame00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37790" y="3527425"/>
            <a:ext cx="1226185" cy="9201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102" name="文本框 101"/>
          <p:cNvSpPr txBox="1"/>
          <p:nvPr/>
        </p:nvSpPr>
        <p:spPr>
          <a:xfrm>
            <a:off x="1271270" y="2950210"/>
            <a:ext cx="2752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base"/>
            <a:r>
              <a:rPr lang="en-US" altLang="zh-CN" sz="1800">
                <a:solidFill>
                  <a:srgbClr val="FF0000"/>
                </a:solidFill>
                <a:sym typeface="+mn-ea"/>
              </a:rPr>
              <a:t>history key frames</a:t>
            </a:r>
            <a:endParaRPr lang="en-US" altLang="zh-CN" sz="18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064510" y="5187315"/>
            <a:ext cx="2040255" cy="1059180"/>
            <a:chOff x="3104" y="12705"/>
            <a:chExt cx="4130" cy="2185"/>
          </a:xfrm>
        </p:grpSpPr>
        <p:pic>
          <p:nvPicPr>
            <p:cNvPr id="109" name="图片 108" descr="frame005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44" y="12914"/>
              <a:ext cx="1490" cy="111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05" name="图片 104" descr="frame004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104" y="12914"/>
              <a:ext cx="1490" cy="111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6" name="图片 105" descr="frame004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114" y="13560"/>
              <a:ext cx="1490" cy="111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07" name="图片 106" descr="frame004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30" y="13960"/>
              <a:ext cx="1490" cy="930"/>
            </a:xfrm>
            <a:prstGeom prst="rect">
              <a:avLst/>
            </a:prstGeom>
          </p:spPr>
        </p:pic>
        <p:pic>
          <p:nvPicPr>
            <p:cNvPr id="108" name="图片 107" descr="frame005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430" y="12705"/>
              <a:ext cx="1490" cy="948"/>
            </a:xfrm>
            <a:prstGeom prst="rect">
              <a:avLst/>
            </a:prstGeom>
          </p:spPr>
        </p:pic>
        <p:pic>
          <p:nvPicPr>
            <p:cNvPr id="110" name="图片 109" descr="frame0056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744" y="13565"/>
              <a:ext cx="1490" cy="111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115" name="组合 114"/>
          <p:cNvGrpSpPr/>
          <p:nvPr/>
        </p:nvGrpSpPr>
        <p:grpSpPr>
          <a:xfrm>
            <a:off x="4218940" y="6741795"/>
            <a:ext cx="3103880" cy="1831975"/>
            <a:chOff x="6326" y="14132"/>
            <a:chExt cx="4142" cy="2370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1"/>
            <a:srcRect r="57029"/>
            <a:stretch>
              <a:fillRect/>
            </a:stretch>
          </p:blipFill>
          <p:spPr>
            <a:xfrm rot="5400000">
              <a:off x="7212" y="13246"/>
              <a:ext cx="2370" cy="4142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/>
          </p:nvSpPr>
          <p:spPr>
            <a:xfrm>
              <a:off x="6415" y="14217"/>
              <a:ext cx="3196" cy="3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200" b="1">
                  <a:solidFill>
                    <a:srgbClr val="FF0000"/>
                  </a:solidFill>
                  <a:latin typeface="Times New Roman" panose="02020603050405020304" charset="0"/>
                  <a:ea typeface="方正仿宋_GB2312" panose="02000000000000000000" charset="-122"/>
                  <a:cs typeface="Times New Roman" panose="02020603050405020304" charset="0"/>
                  <a:sym typeface="+mn-ea"/>
                </a:rPr>
                <a:t>Waypoint navigation</a:t>
              </a:r>
              <a:endParaRPr lang="en-US" altLang="zh-CN" sz="12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endParaRPr>
            </a:p>
          </p:txBody>
        </p:sp>
        <p:pic>
          <p:nvPicPr>
            <p:cNvPr id="68" name="图片 67" descr="75f7c4525cf7a0162d47db2917e714ac-removebg-previe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360000">
              <a:off x="7143" y="15205"/>
              <a:ext cx="373" cy="396"/>
            </a:xfrm>
            <a:prstGeom prst="rect">
              <a:avLst/>
            </a:prstGeom>
          </p:spPr>
        </p:pic>
        <p:pic>
          <p:nvPicPr>
            <p:cNvPr id="73" name="图片 72" descr="75f7c4525cf7a0162d47db2917e714ac-removebg-preview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tretch>
              <a:fillRect/>
            </a:stretch>
          </p:blipFill>
          <p:spPr>
            <a:xfrm rot="21240000">
              <a:off x="7321" y="15433"/>
              <a:ext cx="383" cy="407"/>
            </a:xfrm>
            <a:prstGeom prst="rect">
              <a:avLst/>
            </a:prstGeom>
          </p:spPr>
        </p:pic>
        <p:pic>
          <p:nvPicPr>
            <p:cNvPr id="113" name="图片 112" descr="75f7c4525cf7a0162d47db2917e714ac-removebg-previe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40000">
              <a:off x="7640" y="15663"/>
              <a:ext cx="401" cy="426"/>
            </a:xfrm>
            <a:prstGeom prst="rect">
              <a:avLst/>
            </a:prstGeom>
          </p:spPr>
        </p:pic>
      </p:grpSp>
      <p:pic>
        <p:nvPicPr>
          <p:cNvPr id="116" name="图片 115" descr="frame006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69035" y="7503160"/>
            <a:ext cx="1262380" cy="9474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117" name="图片 116" descr="frame006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75790" y="7533640"/>
            <a:ext cx="1262380" cy="9474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118" name="图片 117" descr="frame00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68905" y="7533640"/>
            <a:ext cx="1262380" cy="9474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119" name="文本框 118"/>
          <p:cNvSpPr txBox="1"/>
          <p:nvPr/>
        </p:nvSpPr>
        <p:spPr>
          <a:xfrm>
            <a:off x="1301115" y="6850380"/>
            <a:ext cx="2752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base"/>
            <a:r>
              <a:rPr lang="en-US" altLang="zh-CN" sz="1800">
                <a:solidFill>
                  <a:srgbClr val="FF0000"/>
                </a:solidFill>
                <a:sym typeface="+mn-ea"/>
              </a:rPr>
              <a:t>history key frames</a:t>
            </a:r>
            <a:endParaRPr lang="en-US" altLang="zh-CN" sz="18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252980" y="188595"/>
            <a:ext cx="4732655" cy="870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base"/>
            <a:r>
              <a:rPr lang="en-US" altLang="zh-CN" sz="1800">
                <a:solidFill>
                  <a:srgbClr val="FF0000"/>
                </a:solidFill>
                <a:sym typeface="+mn-ea"/>
              </a:rPr>
              <a:t>Prompt </a:t>
            </a:r>
            <a:r>
              <a:rPr lang="en-US" altLang="zh-CN" sz="1400">
                <a:sym typeface="+mn-ea"/>
              </a:rPr>
              <a:t>Go into the bathroom</a:t>
            </a:r>
            <a:endParaRPr lang="en-US" altLang="zh-CN" sz="1400">
              <a:sym typeface="+mn-ea"/>
            </a:endParaRPr>
          </a:p>
          <a:p>
            <a:pPr algn="l" fontAlgn="base"/>
            <a:r>
              <a:rPr lang="en-US" altLang="zh-CN" sz="1800">
                <a:solidFill>
                  <a:srgbClr val="FF0000"/>
                </a:solidFill>
                <a:sym typeface="+mn-ea"/>
              </a:rPr>
              <a:t>Subtask 2 </a:t>
            </a:r>
            <a:r>
              <a:rPr lang="en-US" altLang="zh-CN" sz="1400">
                <a:sym typeface="+mn-ea"/>
              </a:rPr>
              <a:t>Find the toilet</a:t>
            </a:r>
            <a:endParaRPr lang="en-US" altLang="zh-CN" sz="1800">
              <a:solidFill>
                <a:srgbClr val="FF0000"/>
              </a:solidFill>
              <a:sym typeface="+mn-ea"/>
            </a:endParaRPr>
          </a:p>
          <a:p>
            <a:pPr algn="ctr" fontAlgn="base"/>
            <a:endParaRPr lang="en-US" altLang="zh-CN" sz="18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9" name="梯形 128"/>
          <p:cNvSpPr/>
          <p:nvPr/>
        </p:nvSpPr>
        <p:spPr>
          <a:xfrm rot="16200000">
            <a:off x="13970" y="3429635"/>
            <a:ext cx="935990" cy="1099820"/>
          </a:xfrm>
          <a:prstGeom prst="trapezoid">
            <a:avLst>
              <a:gd name="adj" fmla="val 16655"/>
            </a:avLst>
          </a:prstGeom>
          <a:solidFill>
            <a:srgbClr val="C5E0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30" name="梯形 129"/>
          <p:cNvSpPr/>
          <p:nvPr/>
        </p:nvSpPr>
        <p:spPr>
          <a:xfrm rot="16200000">
            <a:off x="10282555" y="7174230"/>
            <a:ext cx="935990" cy="1099820"/>
          </a:xfrm>
          <a:prstGeom prst="trapezoid">
            <a:avLst>
              <a:gd name="adj" fmla="val 16655"/>
            </a:avLst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31" name="梯形 130"/>
          <p:cNvSpPr/>
          <p:nvPr/>
        </p:nvSpPr>
        <p:spPr>
          <a:xfrm rot="5400000">
            <a:off x="5313680" y="1462405"/>
            <a:ext cx="935990" cy="1099820"/>
          </a:xfrm>
          <a:prstGeom prst="trapezoid">
            <a:avLst>
              <a:gd name="adj" fmla="val 1665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2" name="梯形 131"/>
          <p:cNvSpPr/>
          <p:nvPr/>
        </p:nvSpPr>
        <p:spPr>
          <a:xfrm rot="5400000">
            <a:off x="5529580" y="5147310"/>
            <a:ext cx="935990" cy="1099820"/>
          </a:xfrm>
          <a:prstGeom prst="trapezoid">
            <a:avLst>
              <a:gd name="adj" fmla="val 1665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3" name="梯形 132"/>
          <p:cNvSpPr/>
          <p:nvPr/>
        </p:nvSpPr>
        <p:spPr>
          <a:xfrm rot="16200000">
            <a:off x="13970" y="7463155"/>
            <a:ext cx="935990" cy="1099820"/>
          </a:xfrm>
          <a:prstGeom prst="trapezoid">
            <a:avLst>
              <a:gd name="adj" fmla="val 16655"/>
            </a:avLst>
          </a:prstGeom>
          <a:solidFill>
            <a:srgbClr val="C5E0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圆角矩形 10"/>
          <p:cNvSpPr/>
          <p:nvPr/>
        </p:nvSpPr>
        <p:spPr>
          <a:xfrm>
            <a:off x="-3379470" y="878205"/>
            <a:ext cx="5692775" cy="1097280"/>
          </a:xfrm>
          <a:prstGeom prst="roundRect">
            <a:avLst>
              <a:gd name="adj" fmla="val 5487"/>
            </a:avLst>
          </a:prstGeom>
          <a:solidFill>
            <a:srgbClr val="FDF7E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rcRect l="9330" t="7297" r="3803"/>
          <a:stretch>
            <a:fillRect/>
          </a:stretch>
        </p:blipFill>
        <p:spPr>
          <a:xfrm>
            <a:off x="-3361055" y="3102610"/>
            <a:ext cx="2734310" cy="2146300"/>
          </a:xfrm>
          <a:prstGeom prst="rect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圆角矩形 33"/>
          <p:cNvSpPr/>
          <p:nvPr/>
        </p:nvSpPr>
        <p:spPr>
          <a:xfrm>
            <a:off x="-7174230" y="3931285"/>
            <a:ext cx="3256915" cy="2554605"/>
          </a:xfrm>
          <a:prstGeom prst="roundRect">
            <a:avLst>
              <a:gd name="adj" fmla="val 5518"/>
            </a:avLst>
          </a:prstGeom>
          <a:solidFill>
            <a:srgbClr val="F5FB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zh-CN" b="1">
              <a:solidFill>
                <a:schemeClr val="tx1"/>
              </a:solidFill>
              <a:latin typeface="+mj-lt"/>
              <a:ea typeface="SimSun" pitchFamily="2" charset="-122"/>
              <a:cs typeface="+mj-lt"/>
            </a:endParaRPr>
          </a:p>
          <a:p>
            <a:pPr algn="l"/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  <a:p>
            <a:pPr algn="l"/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-6950075" y="4464685"/>
            <a:ext cx="2889885" cy="508000"/>
          </a:xfrm>
          <a:prstGeom prst="roundRect">
            <a:avLst>
              <a:gd name="adj" fmla="val 16482"/>
            </a:avLst>
          </a:prstGeom>
          <a:solidFill>
            <a:srgbClr val="C8F5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1. go into the bathroom</a:t>
            </a:r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13" name="图片 12" descr="colorbar_0_black_1_98_blue_red"/>
          <p:cNvPicPr>
            <a:picLocks noChangeAspect="1"/>
          </p:cNvPicPr>
          <p:nvPr/>
        </p:nvPicPr>
        <p:blipFill>
          <a:blip r:embed="rId2"/>
          <a:srcRect l="1736" t="38745"/>
          <a:stretch>
            <a:fillRect/>
          </a:stretch>
        </p:blipFill>
        <p:spPr>
          <a:xfrm rot="16200000" flipV="1">
            <a:off x="-1510030" y="3427095"/>
            <a:ext cx="467995" cy="1644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-6611620" y="2040255"/>
            <a:ext cx="1728470" cy="483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fontAlgn="base"/>
            <a:r>
              <a:rPr lang="en-US" altLang="zh-CN" sz="20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Human instruction</a:t>
            </a:r>
            <a:endParaRPr lang="en-US" altLang="zh-CN" sz="20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7281545" y="-196215"/>
            <a:ext cx="3465830" cy="1561465"/>
            <a:chOff x="2015" y="2271"/>
            <a:chExt cx="5458" cy="2459"/>
          </a:xfrm>
        </p:grpSpPr>
        <p:sp>
          <p:nvSpPr>
            <p:cNvPr id="5" name="云形标注 4"/>
            <p:cNvSpPr/>
            <p:nvPr/>
          </p:nvSpPr>
          <p:spPr>
            <a:xfrm rot="21360000" flipH="1">
              <a:off x="2015" y="2271"/>
              <a:ext cx="5458" cy="2459"/>
            </a:xfrm>
            <a:prstGeom prst="cloudCallout">
              <a:avLst>
                <a:gd name="adj1" fmla="val -16341"/>
                <a:gd name="adj2" fmla="val 7613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53" y="2534"/>
              <a:ext cx="4338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800" b="1" i="1">
                  <a:latin typeface="+mj-lt"/>
                  <a:cs typeface="+mj-lt"/>
                  <a:sym typeface="+mn-ea"/>
                </a:rPr>
                <a:t>“</a:t>
              </a:r>
              <a:r>
                <a:rPr lang="en-US" altLang="zh-CN" sz="1800" b="1" i="1">
                  <a:latin typeface="+mj-lt"/>
                  <a:cs typeface="+mj-lt"/>
                  <a:sym typeface="+mn-ea"/>
                </a:rPr>
                <a:t>Go into the </a:t>
              </a:r>
              <a:r>
                <a:rPr lang="en-US" altLang="zh-CN" sz="1800" b="1" i="1">
                  <a:solidFill>
                    <a:srgbClr val="FF0000"/>
                  </a:solidFill>
                  <a:latin typeface="+mj-lt"/>
                  <a:cs typeface="+mj-lt"/>
                  <a:sym typeface="+mn-ea"/>
                </a:rPr>
                <a:t>bathroom with an open door</a:t>
              </a:r>
              <a:r>
                <a:rPr lang="en-US" altLang="zh-CN" sz="1800" b="1" i="1">
                  <a:latin typeface="+mj-lt"/>
                  <a:cs typeface="+mj-lt"/>
                  <a:sym typeface="+mn-ea"/>
                </a:rPr>
                <a:t>, and find the </a:t>
              </a:r>
              <a:r>
                <a:rPr lang="en-US" altLang="zh-CN" sz="1800" b="1" i="1">
                  <a:solidFill>
                    <a:srgbClr val="FF0000"/>
                  </a:solidFill>
                  <a:latin typeface="+mj-lt"/>
                  <a:cs typeface="+mj-lt"/>
                  <a:sym typeface="+mn-ea"/>
                </a:rPr>
                <a:t>white toilet</a:t>
              </a:r>
              <a:r>
                <a:rPr lang="en-US" altLang="zh-CN" sz="1800" b="1" i="1">
                  <a:latin typeface="+mj-lt"/>
                  <a:cs typeface="+mj-lt"/>
                  <a:sym typeface="+mn-ea"/>
                </a:rPr>
                <a:t>.</a:t>
              </a:r>
              <a:r>
                <a:rPr lang="zh-CN" altLang="en-US" sz="1800" b="1" i="1">
                  <a:latin typeface="+mj-lt"/>
                  <a:cs typeface="+mj-lt"/>
                  <a:sym typeface="+mn-ea"/>
                </a:rPr>
                <a:t>”</a:t>
              </a:r>
              <a:endParaRPr lang="zh-CN" altLang="en-US" sz="1800" b="1" i="1">
                <a:latin typeface="+mj-lt"/>
                <a:cs typeface="+mj-lt"/>
                <a:sym typeface="+mn-ea"/>
              </a:endParaRPr>
            </a:p>
          </p:txBody>
        </p:sp>
      </p:grpSp>
      <p:pic>
        <p:nvPicPr>
          <p:cNvPr id="7" name="图片 6" descr="图片2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15560" y="1483360"/>
            <a:ext cx="860425" cy="9645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6900545" y="4032885"/>
            <a:ext cx="2694940" cy="299085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ts val="1425"/>
              </a:lnSpc>
            </a:pPr>
            <a:endParaRPr lang="en-US" altLang="zh-CN" sz="1600" b="1">
              <a:solidFill>
                <a:schemeClr val="tx1"/>
              </a:solidFill>
              <a:latin typeface="+mj-lt"/>
              <a:ea typeface="Droid Sans Mono"/>
              <a:cs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188835" y="4059555"/>
            <a:ext cx="3731895" cy="272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ts val="1425"/>
              </a:lnSpc>
            </a:pPr>
            <a:r>
              <a:rPr lang="en-US" altLang="zh-CN" sz="1800" b="1">
                <a:solidFill>
                  <a:schemeClr val="tx1"/>
                </a:solidFill>
                <a:latin typeface="+mj-lt"/>
                <a:ea typeface="Droid Sans Mono"/>
                <a:cs typeface="+mj-lt"/>
                <a:sym typeface="+mn-ea"/>
              </a:rPr>
              <a:t>Sub-task Decomposition</a:t>
            </a:r>
            <a:endParaRPr lang="en-US" altLang="zh-CN" sz="1800" b="1">
              <a:solidFill>
                <a:schemeClr val="tx1"/>
              </a:solidFill>
              <a:latin typeface="+mj-lt"/>
              <a:ea typeface="Droid Sans Mono"/>
              <a:cs typeface="+mj-lt"/>
              <a:sym typeface="+mn-ea"/>
            </a:endParaRPr>
          </a:p>
        </p:txBody>
      </p:sp>
      <p:pic>
        <p:nvPicPr>
          <p:cNvPr id="12" name="图片 11" descr="图片1-removebg-preview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88835" y="3889375"/>
            <a:ext cx="573405" cy="52768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-6950075" y="5112385"/>
            <a:ext cx="2889885" cy="508000"/>
          </a:xfrm>
          <a:prstGeom prst="roundRect">
            <a:avLst>
              <a:gd name="adj" fmla="val 16482"/>
            </a:avLst>
          </a:prstGeom>
          <a:solidFill>
            <a:srgbClr val="C8F5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2. find the white toilet</a:t>
            </a:r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-6950075" y="5761355"/>
            <a:ext cx="2889885" cy="508000"/>
          </a:xfrm>
          <a:prstGeom prst="roundRect">
            <a:avLst>
              <a:gd name="adj" fmla="val 16482"/>
            </a:avLst>
          </a:prstGeom>
          <a:solidFill>
            <a:srgbClr val="C8F5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3. stop and wait</a:t>
            </a:r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cxnSp>
        <p:nvCxnSpPr>
          <p:cNvPr id="150" name="直接箭头连接符 149"/>
          <p:cNvCxnSpPr/>
          <p:nvPr/>
        </p:nvCxnSpPr>
        <p:spPr>
          <a:xfrm>
            <a:off x="-5675630" y="2852420"/>
            <a:ext cx="0" cy="1036955"/>
          </a:xfrm>
          <a:prstGeom prst="straightConnector1">
            <a:avLst/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-3371215" y="116840"/>
            <a:ext cx="5692775" cy="421640"/>
          </a:xfrm>
          <a:prstGeom prst="roundRect">
            <a:avLst>
              <a:gd name="adj" fmla="val 9507"/>
            </a:avLst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chemeClr val="tx1"/>
              </a:solidFill>
              <a:latin typeface="+mj-lt"/>
              <a:ea typeface="SimSun" pitchFamily="2" charset="-122"/>
              <a:cs typeface="+mj-lt"/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Robot rotating to initialize the environment</a:t>
            </a:r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  <a:p>
            <a:pPr algn="ctr"/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rcRect l="6968" t="4559" r="1394" b="4176"/>
          <a:stretch>
            <a:fillRect/>
          </a:stretch>
        </p:blipFill>
        <p:spPr>
          <a:xfrm>
            <a:off x="-616585" y="3102610"/>
            <a:ext cx="2894965" cy="2141220"/>
          </a:xfrm>
          <a:prstGeom prst="rect">
            <a:avLst/>
          </a:prstGeom>
          <a:ln w="38100">
            <a:solidFill>
              <a:srgbClr val="FFC20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07715" y="1123950"/>
            <a:ext cx="917575" cy="812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55190" y="1124585"/>
            <a:ext cx="910590" cy="81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10285" y="1123950"/>
            <a:ext cx="918210" cy="81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45" y="1123950"/>
            <a:ext cx="916940" cy="8108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735" y="1125220"/>
            <a:ext cx="918210" cy="8108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文本框 30"/>
          <p:cNvSpPr txBox="1"/>
          <p:nvPr/>
        </p:nvSpPr>
        <p:spPr>
          <a:xfrm>
            <a:off x="-1663700" y="3707765"/>
            <a:ext cx="773430" cy="213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000" b="1">
                <a:latin typeface="+mj-lt"/>
                <a:cs typeface="+mj-lt"/>
                <a:sym typeface="+mn-ea"/>
              </a:rPr>
              <a:t>lower</a:t>
            </a:r>
            <a:endParaRPr lang="en-US" altLang="zh-CN" sz="1000" b="1">
              <a:latin typeface="+mj-lt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1663065" y="3059430"/>
            <a:ext cx="773430" cy="213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000" b="1">
                <a:latin typeface="+mj-lt"/>
                <a:cs typeface="+mj-lt"/>
                <a:sym typeface="+mn-ea"/>
              </a:rPr>
              <a:t>higher</a:t>
            </a:r>
            <a:endParaRPr lang="en-US" altLang="zh-CN" sz="1000" b="1">
              <a:latin typeface="+mj-lt"/>
              <a:cs typeface="+mj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3379470" y="821055"/>
            <a:ext cx="572198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1600" b="1">
                <a:sym typeface="+mn-ea"/>
              </a:rPr>
              <a:t>Surround-view image frames</a:t>
            </a:r>
            <a:endParaRPr lang="en-US" altLang="zh-CN" sz="1600" b="1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-490855" y="601980"/>
            <a:ext cx="0" cy="314960"/>
          </a:xfrm>
          <a:prstGeom prst="straightConnector1">
            <a:avLst/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-3361055" y="2278380"/>
            <a:ext cx="5682615" cy="432435"/>
          </a:xfrm>
          <a:prstGeom prst="roundRect">
            <a:avLst/>
          </a:prstGeom>
          <a:solidFill>
            <a:srgbClr val="FDF7E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Image-Text Matching (ITM)</a:t>
            </a:r>
            <a:endParaRPr lang="zh-CN" altLang="en-US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-490855" y="1990090"/>
            <a:ext cx="0" cy="314960"/>
          </a:xfrm>
          <a:prstGeom prst="straightConnector1">
            <a:avLst/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0" idx="2"/>
            <a:endCxn id="22" idx="0"/>
          </p:cNvCxnSpPr>
          <p:nvPr/>
        </p:nvCxnSpPr>
        <p:spPr>
          <a:xfrm rot="5400000">
            <a:off x="-1452245" y="2169160"/>
            <a:ext cx="391795" cy="1474470"/>
          </a:xfrm>
          <a:prstGeom prst="bentConnector3">
            <a:avLst>
              <a:gd name="adj1" fmla="val 31847"/>
            </a:avLst>
          </a:prstGeom>
          <a:ln w="53975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-3404235" y="5640705"/>
            <a:ext cx="5682615" cy="838835"/>
          </a:xfrm>
          <a:prstGeom prst="round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+mj-lt"/>
                <a:cs typeface="+mj-lt"/>
              </a:rPr>
              <a:t>Online LiDAR-IMU SLAM</a:t>
            </a:r>
            <a:endParaRPr lang="en-US" altLang="zh-CN" sz="20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-3307715" y="5565775"/>
            <a:ext cx="5385435" cy="920154"/>
            <a:chOff x="9033" y="6610"/>
            <a:chExt cx="8481" cy="1764"/>
          </a:xfrm>
        </p:grpSpPr>
        <p:pic>
          <p:nvPicPr>
            <p:cNvPr id="35" name="图片 34" descr="AzWyA1-removebg-preview"/>
            <p:cNvPicPr>
              <a:picLocks noChangeAspect="1"/>
            </p:cNvPicPr>
            <p:nvPr/>
          </p:nvPicPr>
          <p:blipFill>
            <a:blip r:embed="rId11"/>
            <a:srcRect l="27213" t="4929" r="24413" b="8882"/>
            <a:stretch>
              <a:fillRect/>
            </a:stretch>
          </p:blipFill>
          <p:spPr>
            <a:xfrm>
              <a:off x="16079" y="7150"/>
              <a:ext cx="1435" cy="1180"/>
            </a:xfrm>
            <a:prstGeom prst="rect">
              <a:avLst/>
            </a:prstGeom>
          </p:spPr>
        </p:pic>
        <p:grpSp>
          <p:nvGrpSpPr>
            <p:cNvPr id="36" name="组合 35"/>
            <p:cNvGrpSpPr/>
            <p:nvPr/>
          </p:nvGrpSpPr>
          <p:grpSpPr>
            <a:xfrm rot="0">
              <a:off x="9033" y="6610"/>
              <a:ext cx="1653" cy="1764"/>
              <a:chOff x="10847" y="-5547"/>
              <a:chExt cx="3375" cy="3811"/>
            </a:xfrm>
          </p:grpSpPr>
          <p:pic>
            <p:nvPicPr>
              <p:cNvPr id="37" name="图片 36" descr="图片1-removebg-preview (1)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47" y="-4382"/>
                <a:ext cx="3344" cy="2646"/>
              </a:xfrm>
              <a:prstGeom prst="rect">
                <a:avLst/>
              </a:prstGeom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10847" y="-5547"/>
                <a:ext cx="3375" cy="13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1600" b="1">
                    <a:latin typeface="+mj-lt"/>
                    <a:cs typeface="+mj-lt"/>
                    <a:sym typeface="+mn-ea"/>
                  </a:rPr>
                  <a:t>LiDAR</a:t>
                </a:r>
                <a:endParaRPr lang="en-US" altLang="zh-CN" sz="1600" b="1">
                  <a:latin typeface="+mj-lt"/>
                  <a:cs typeface="+mj-lt"/>
                  <a:sym typeface="+mn-ea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5862" y="6654"/>
              <a:ext cx="1652" cy="64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600" b="1">
                  <a:latin typeface="+mj-lt"/>
                  <a:cs typeface="+mj-lt"/>
                  <a:sym typeface="+mn-ea"/>
                </a:rPr>
                <a:t>IMU</a:t>
              </a:r>
              <a:endParaRPr lang="en-US" altLang="zh-CN" sz="1600" b="1">
                <a:latin typeface="+mj-lt"/>
                <a:cs typeface="+mj-lt"/>
                <a:sym typeface="+mn-ea"/>
              </a:endParaRPr>
            </a:p>
          </p:txBody>
        </p:sp>
      </p:grpSp>
      <p:cxnSp>
        <p:nvCxnSpPr>
          <p:cNvPr id="41" name="肘形连接符 40"/>
          <p:cNvCxnSpPr/>
          <p:nvPr/>
        </p:nvCxnSpPr>
        <p:spPr>
          <a:xfrm rot="16200000">
            <a:off x="-64770" y="4745355"/>
            <a:ext cx="396875" cy="1393825"/>
          </a:xfrm>
          <a:prstGeom prst="bentConnector3">
            <a:avLst>
              <a:gd name="adj1" fmla="val 30720"/>
            </a:avLst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-2506345" y="4972685"/>
            <a:ext cx="19431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 b="1">
                <a:solidFill>
                  <a:srgbClr val="FFC000"/>
                </a:solidFill>
                <a:sym typeface="+mn-ea"/>
              </a:rPr>
              <a:t>Interest score map</a:t>
            </a:r>
            <a:endParaRPr lang="en-US" altLang="zh-CN" sz="1400" b="1">
              <a:solidFill>
                <a:srgbClr val="FFC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650875" y="5013325"/>
            <a:ext cx="20046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400" b="1">
                <a:solidFill>
                  <a:srgbClr val="FFC000"/>
                </a:solidFill>
                <a:sym typeface="+mn-ea"/>
              </a:rPr>
              <a:t>Obstacle map</a:t>
            </a:r>
            <a:endParaRPr lang="en-US" altLang="zh-CN" sz="1400" b="1">
              <a:solidFill>
                <a:srgbClr val="FFC000"/>
              </a:solidFill>
              <a:sym typeface="+mn-ea"/>
            </a:endParaRPr>
          </a:p>
        </p:txBody>
      </p:sp>
      <p:cxnSp>
        <p:nvCxnSpPr>
          <p:cNvPr id="44" name="肘形连接符 43"/>
          <p:cNvCxnSpPr>
            <a:stCxn id="14" idx="3"/>
            <a:endCxn id="18" idx="0"/>
          </p:cNvCxnSpPr>
          <p:nvPr/>
        </p:nvCxnSpPr>
        <p:spPr>
          <a:xfrm flipV="1">
            <a:off x="-4060190" y="116840"/>
            <a:ext cx="3535680" cy="4601845"/>
          </a:xfrm>
          <a:prstGeom prst="bentConnector4">
            <a:avLst>
              <a:gd name="adj1" fmla="val 9752"/>
              <a:gd name="adj2" fmla="val 105175"/>
            </a:avLst>
          </a:prstGeom>
          <a:ln w="53975">
            <a:solidFill>
              <a:srgbClr val="00B050"/>
            </a:solidFill>
            <a:prstDash val="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2741295" y="116840"/>
            <a:ext cx="4453551" cy="3916045"/>
            <a:chOff x="-9" y="184"/>
            <a:chExt cx="7288" cy="6167"/>
          </a:xfrm>
        </p:grpSpPr>
        <p:sp>
          <p:nvSpPr>
            <p:cNvPr id="45" name="圆角矩形 44"/>
            <p:cNvSpPr/>
            <p:nvPr/>
          </p:nvSpPr>
          <p:spPr>
            <a:xfrm>
              <a:off x="-9" y="184"/>
              <a:ext cx="7088" cy="6167"/>
            </a:xfrm>
            <a:prstGeom prst="roundRect">
              <a:avLst>
                <a:gd name="adj" fmla="val 2766"/>
              </a:avLst>
            </a:prstGeom>
            <a:solidFill>
              <a:srgbClr val="EDEDE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-9" y="220"/>
              <a:ext cx="708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800" b="1">
                  <a:latin typeface="+mj-lt"/>
                  <a:cs typeface="+mj-lt"/>
                  <a:sym typeface="+mn-ea"/>
                </a:rPr>
                <a:t>Orienting toward the point of interest</a:t>
              </a:r>
              <a:endParaRPr lang="en-US" altLang="zh-CN" sz="1800" b="1">
                <a:latin typeface="+mj-lt"/>
                <a:cs typeface="+mj-lt"/>
                <a:sym typeface="+mn-ea"/>
              </a:endParaRPr>
            </a:p>
          </p:txBody>
        </p:sp>
        <p:pic>
          <p:nvPicPr>
            <p:cNvPr id="50" name="图片 49" descr="图片1-rembg (1)"/>
            <p:cNvPicPr>
              <a:picLocks noChangeAspect="1"/>
            </p:cNvPicPr>
            <p:nvPr/>
          </p:nvPicPr>
          <p:blipFill>
            <a:blip r:embed="rId13"/>
            <a:srcRect t="4944" r="27792"/>
            <a:stretch>
              <a:fillRect/>
            </a:stretch>
          </p:blipFill>
          <p:spPr>
            <a:xfrm>
              <a:off x="86" y="3838"/>
              <a:ext cx="4300" cy="2473"/>
            </a:xfrm>
            <a:prstGeom prst="rect">
              <a:avLst/>
            </a:prstGeom>
          </p:spPr>
        </p:pic>
        <p:sp>
          <p:nvSpPr>
            <p:cNvPr id="49" name="五角星 48"/>
            <p:cNvSpPr/>
            <p:nvPr/>
          </p:nvSpPr>
          <p:spPr>
            <a:xfrm>
              <a:off x="1211" y="4934"/>
              <a:ext cx="536" cy="566"/>
            </a:xfrm>
            <a:prstGeom prst="star5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3" name="图片 52" descr="图片2_wipe_b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8" y="1293"/>
              <a:ext cx="3624" cy="1682"/>
            </a:xfrm>
            <a:prstGeom prst="rect">
              <a:avLst/>
            </a:prstGeom>
          </p:spPr>
        </p:pic>
        <p:sp>
          <p:nvSpPr>
            <p:cNvPr id="54" name="五角星 53"/>
            <p:cNvSpPr/>
            <p:nvPr/>
          </p:nvSpPr>
          <p:spPr>
            <a:xfrm>
              <a:off x="757" y="2110"/>
              <a:ext cx="334" cy="361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04" y="851"/>
              <a:ext cx="3128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800" b="1">
                  <a:solidFill>
                    <a:schemeClr val="tx1"/>
                  </a:solidFill>
                  <a:latin typeface="+mj-lt"/>
                  <a:cs typeface="+mj-lt"/>
                  <a:sym typeface="+mn-ea"/>
                </a:rPr>
                <a:t>POI     analysis</a:t>
              </a:r>
              <a:endParaRPr lang="en-US" altLang="zh-CN" sz="1800" b="1">
                <a:solidFill>
                  <a:schemeClr val="tx1"/>
                </a:solidFill>
                <a:latin typeface="+mj-lt"/>
                <a:cs typeface="+mj-lt"/>
                <a:sym typeface="+mn-ea"/>
              </a:endParaRPr>
            </a:p>
          </p:txBody>
        </p:sp>
        <p:sp>
          <p:nvSpPr>
            <p:cNvPr id="57" name="五角星 56"/>
            <p:cNvSpPr/>
            <p:nvPr/>
          </p:nvSpPr>
          <p:spPr>
            <a:xfrm>
              <a:off x="1325" y="948"/>
              <a:ext cx="334" cy="361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726" y="2247"/>
              <a:ext cx="909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4" name="五角星 63"/>
            <p:cNvSpPr/>
            <p:nvPr/>
          </p:nvSpPr>
          <p:spPr>
            <a:xfrm>
              <a:off x="4386" y="2066"/>
              <a:ext cx="334" cy="361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591" y="848"/>
              <a:ext cx="208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800" b="1">
                  <a:latin typeface="+mj-lt"/>
                  <a:cs typeface="+mj-lt"/>
                  <a:sym typeface="+mn-ea"/>
                </a:rPr>
                <a:t>Orienting</a:t>
              </a:r>
              <a:endParaRPr lang="en-US" altLang="zh-CN" sz="1800" b="1">
                <a:latin typeface="+mj-lt"/>
                <a:cs typeface="+mj-lt"/>
                <a:sym typeface="+mn-ea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 flipH="1">
              <a:off x="6314" y="1431"/>
              <a:ext cx="311" cy="454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62" name="图片 61" descr="图片4_wipe_b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07" y="1492"/>
              <a:ext cx="1190" cy="935"/>
            </a:xfrm>
            <a:prstGeom prst="rect">
              <a:avLst/>
            </a:prstGeom>
          </p:spPr>
        </p:pic>
        <p:pic>
          <p:nvPicPr>
            <p:cNvPr id="63" name="图片 62" descr="图片3_wipe_b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94" y="1998"/>
              <a:ext cx="1128" cy="1076"/>
            </a:xfrm>
            <a:prstGeom prst="rect">
              <a:avLst/>
            </a:prstGeom>
          </p:spPr>
        </p:pic>
        <p:sp>
          <p:nvSpPr>
            <p:cNvPr id="71" name="弧形 70"/>
            <p:cNvSpPr/>
            <p:nvPr/>
          </p:nvSpPr>
          <p:spPr>
            <a:xfrm rot="16440000">
              <a:off x="5181" y="1510"/>
              <a:ext cx="1440" cy="1440"/>
            </a:xfrm>
            <a:prstGeom prst="arc">
              <a:avLst>
                <a:gd name="adj1" fmla="val 16200000"/>
                <a:gd name="adj2" fmla="val 1689250"/>
              </a:avLst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933" y="2338"/>
              <a:ext cx="121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800">
                  <a:latin typeface="+mj-lt"/>
                  <a:cs typeface="+mj-lt"/>
                  <a:sym typeface="+mn-ea"/>
                </a:rPr>
                <a:t>(</a:t>
              </a:r>
              <a:r>
                <a:rPr lang="en-US" altLang="zh-CN" sz="1800" i="1">
                  <a:latin typeface="+mj-lt"/>
                  <a:cs typeface="+mj-lt"/>
                  <a:sym typeface="+mn-ea"/>
                </a:rPr>
                <a:t>x</a:t>
              </a:r>
              <a:r>
                <a:rPr lang="en-US" altLang="zh-CN" sz="1800">
                  <a:latin typeface="+mj-lt"/>
                  <a:cs typeface="+mj-lt"/>
                  <a:sym typeface="+mn-ea"/>
                </a:rPr>
                <a:t>, </a:t>
              </a:r>
              <a:r>
                <a:rPr lang="en-US" altLang="zh-CN" sz="1800" i="1">
                  <a:latin typeface="+mj-lt"/>
                  <a:cs typeface="+mj-lt"/>
                  <a:sym typeface="+mn-ea"/>
                </a:rPr>
                <a:t>y</a:t>
              </a:r>
              <a:r>
                <a:rPr lang="en-US" altLang="zh-CN" sz="1800">
                  <a:latin typeface="+mj-lt"/>
                  <a:cs typeface="+mj-lt"/>
                  <a:sym typeface="+mn-ea"/>
                </a:rPr>
                <a:t>)</a:t>
              </a:r>
              <a:endParaRPr lang="en-US" altLang="zh-CN" sz="1800">
                <a:latin typeface="+mj-lt"/>
                <a:cs typeface="+mj-lt"/>
                <a:sym typeface="+mn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837" y="1519"/>
              <a:ext cx="57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800" i="1">
                  <a:cs typeface="Arial" panose="020B0604020202020204" pitchFamily="34" charset="0"/>
                  <a:sym typeface="+mn-ea"/>
                </a:rPr>
                <a:t>θ</a:t>
              </a:r>
              <a:endParaRPr lang="en-US" altLang="zh-CN" sz="1800" i="1"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74" name="直接箭头连接符 73"/>
            <p:cNvCxnSpPr>
              <a:stCxn id="56" idx="3"/>
              <a:endCxn id="65" idx="1"/>
            </p:cNvCxnSpPr>
            <p:nvPr/>
          </p:nvCxnSpPr>
          <p:spPr>
            <a:xfrm flipV="1">
              <a:off x="3432" y="1138"/>
              <a:ext cx="1160" cy="3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6" name="肘形连接符 75"/>
            <p:cNvCxnSpPr>
              <a:stCxn id="63" idx="2"/>
              <a:endCxn id="50" idx="0"/>
            </p:cNvCxnSpPr>
            <p:nvPr/>
          </p:nvCxnSpPr>
          <p:spPr>
            <a:xfrm rot="5400000">
              <a:off x="3665" y="1645"/>
              <a:ext cx="764" cy="3622"/>
            </a:xfrm>
            <a:prstGeom prst="bentConnector3">
              <a:avLst>
                <a:gd name="adj1" fmla="val 26439"/>
              </a:avLst>
            </a:prstGeom>
            <a:ln w="53975">
              <a:solidFill>
                <a:schemeClr val="tx1"/>
              </a:solidFill>
              <a:prstDash val="solid"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13" y="3474"/>
              <a:ext cx="2413" cy="179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9" name="任意多边形 78"/>
            <p:cNvSpPr/>
            <p:nvPr/>
          </p:nvSpPr>
          <p:spPr>
            <a:xfrm rot="19980000">
              <a:off x="3118" y="4460"/>
              <a:ext cx="1933" cy="371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5358" y="3474"/>
              <a:ext cx="828" cy="12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4953" y="4715"/>
              <a:ext cx="794" cy="913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2" name="文本框 81"/>
            <p:cNvSpPr txBox="1"/>
            <p:nvPr/>
          </p:nvSpPr>
          <p:spPr>
            <a:xfrm>
              <a:off x="4613" y="5489"/>
              <a:ext cx="266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400" b="1" i="1">
                  <a:solidFill>
                    <a:srgbClr val="FF0000"/>
                  </a:solidFill>
                  <a:latin typeface="+mj-lt"/>
                  <a:cs typeface="+mj-lt"/>
                  <a:sym typeface="+mn-ea"/>
                </a:rPr>
                <a:t>bathroom with </a:t>
              </a:r>
              <a:endParaRPr lang="en-US" altLang="zh-CN" sz="1400" b="1" i="1">
                <a:solidFill>
                  <a:srgbClr val="FF0000"/>
                </a:solidFill>
                <a:latin typeface="+mj-lt"/>
                <a:cs typeface="+mj-lt"/>
                <a:sym typeface="+mn-ea"/>
              </a:endParaRPr>
            </a:p>
            <a:p>
              <a:r>
                <a:rPr lang="en-US" altLang="zh-CN" sz="1400" b="1" i="1">
                  <a:solidFill>
                    <a:srgbClr val="FF0000"/>
                  </a:solidFill>
                  <a:latin typeface="+mj-lt"/>
                  <a:cs typeface="+mj-lt"/>
                  <a:sym typeface="+mn-ea"/>
                </a:rPr>
                <a:t>an open door</a:t>
              </a:r>
              <a:endParaRPr lang="en-US" altLang="zh-CN" sz="1400" b="1" i="1">
                <a:solidFill>
                  <a:srgbClr val="FF0000"/>
                </a:solidFill>
                <a:latin typeface="+mj-lt"/>
                <a:cs typeface="+mj-lt"/>
                <a:sym typeface="+mn-ea"/>
              </a:endParaRPr>
            </a:p>
          </p:txBody>
        </p:sp>
      </p:grpSp>
      <p:cxnSp>
        <p:nvCxnSpPr>
          <p:cNvPr id="84" name="肘形连接符 83"/>
          <p:cNvCxnSpPr>
            <a:stCxn id="23" idx="3"/>
          </p:cNvCxnSpPr>
          <p:nvPr/>
        </p:nvCxnSpPr>
        <p:spPr>
          <a:xfrm flipV="1">
            <a:off x="2278380" y="139700"/>
            <a:ext cx="2628265" cy="4033520"/>
          </a:xfrm>
          <a:prstGeom prst="bentConnector4">
            <a:avLst>
              <a:gd name="adj1" fmla="val 8819"/>
              <a:gd name="adj2" fmla="val 105904"/>
            </a:avLst>
          </a:prstGeom>
          <a:ln w="53975">
            <a:solidFill>
              <a:srgbClr val="FFC000"/>
            </a:solidFill>
            <a:prstDash val="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5" name="圆角矩形 114"/>
          <p:cNvSpPr/>
          <p:nvPr/>
        </p:nvSpPr>
        <p:spPr>
          <a:xfrm>
            <a:off x="2740660" y="4464685"/>
            <a:ext cx="4331335" cy="2020570"/>
          </a:xfrm>
          <a:prstGeom prst="roundRect">
            <a:avLst>
              <a:gd name="adj" fmla="val 2766"/>
            </a:avLst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3604895" y="4437380"/>
            <a:ext cx="27330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latin typeface="+mj-lt"/>
                <a:cs typeface="+mj-lt"/>
                <a:sym typeface="+mn-ea"/>
              </a:rPr>
              <a:t>Waypoint navigation</a:t>
            </a:r>
            <a:endParaRPr lang="en-US" altLang="zh-CN" sz="2000" b="1">
              <a:latin typeface="+mj-lt"/>
              <a:cs typeface="+mj-lt"/>
              <a:sym typeface="+mn-ea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7176135" y="3288030"/>
            <a:ext cx="1747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solidFill>
                  <a:srgbClr val="FFC000"/>
                </a:solidFill>
                <a:latin typeface="+mj-lt"/>
                <a:cs typeface="+mj-lt"/>
                <a:sym typeface="+mn-ea"/>
              </a:rPr>
              <a:t>projection</a:t>
            </a:r>
            <a:endParaRPr lang="en-US" altLang="zh-CN" sz="1800" b="1">
              <a:solidFill>
                <a:srgbClr val="FFC000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>
          <a:blip r:embed="rId18"/>
          <a:srcRect t="22024" r="8201" b="14739"/>
          <a:stretch>
            <a:fillRect/>
          </a:stretch>
        </p:blipFill>
        <p:spPr>
          <a:xfrm>
            <a:off x="7463155" y="2736215"/>
            <a:ext cx="2232025" cy="14154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9"/>
          <a:srcRect t="22017" r="9405" b="16195"/>
          <a:stretch>
            <a:fillRect/>
          </a:stretch>
        </p:blipFill>
        <p:spPr>
          <a:xfrm>
            <a:off x="9716135" y="2736215"/>
            <a:ext cx="2264410" cy="14154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8" name="文本框 117"/>
          <p:cNvSpPr txBox="1"/>
          <p:nvPr/>
        </p:nvSpPr>
        <p:spPr>
          <a:xfrm>
            <a:off x="9669780" y="2717800"/>
            <a:ext cx="2270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solidFill>
                  <a:srgbClr val="FFC000"/>
                </a:solidFill>
                <a:latin typeface="+mj-lt"/>
                <a:cs typeface="+mj-lt"/>
                <a:sym typeface="+mn-ea"/>
              </a:rPr>
              <a:t>choose waypoint 4</a:t>
            </a:r>
            <a:endParaRPr lang="en-US" altLang="zh-CN" sz="1800" b="1">
              <a:solidFill>
                <a:srgbClr val="FFC000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7392035" y="4508500"/>
            <a:ext cx="2440305" cy="692150"/>
          </a:xfrm>
          <a:prstGeom prst="roundRect">
            <a:avLst>
              <a:gd name="adj" fmla="val 10974"/>
            </a:avLst>
          </a:prstGeom>
          <a:solidFill>
            <a:srgbClr val="FDF7E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Optimal Waypoint Reasoning</a:t>
            </a:r>
            <a:endParaRPr lang="zh-CN" altLang="en-US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>
            <a:off x="8579485" y="4155440"/>
            <a:ext cx="0" cy="272415"/>
          </a:xfrm>
          <a:prstGeom prst="straightConnector1">
            <a:avLst/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00" name="组合 99"/>
          <p:cNvGrpSpPr/>
          <p:nvPr/>
        </p:nvGrpSpPr>
        <p:grpSpPr>
          <a:xfrm>
            <a:off x="7425690" y="118745"/>
            <a:ext cx="4554855" cy="2203450"/>
            <a:chOff x="11694" y="187"/>
            <a:chExt cx="7173" cy="5262"/>
          </a:xfrm>
        </p:grpSpPr>
        <p:sp>
          <p:nvSpPr>
            <p:cNvPr id="86" name="圆角矩形 85"/>
            <p:cNvSpPr/>
            <p:nvPr/>
          </p:nvSpPr>
          <p:spPr>
            <a:xfrm>
              <a:off x="11785" y="222"/>
              <a:ext cx="7082" cy="5227"/>
            </a:xfrm>
            <a:prstGeom prst="roundRect">
              <a:avLst>
                <a:gd name="adj" fmla="val 6425"/>
              </a:avLst>
            </a:prstGeom>
            <a:solidFill>
              <a:srgbClr val="FDF7E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114" name="图片 113" descr="图片7_wipe_bg"/>
            <p:cNvPicPr>
              <a:picLocks noChangeAspect="1"/>
            </p:cNvPicPr>
            <p:nvPr/>
          </p:nvPicPr>
          <p:blipFill>
            <a:blip r:embed="rId20"/>
            <a:srcRect r="23414" b="11934"/>
            <a:stretch>
              <a:fillRect/>
            </a:stretch>
          </p:blipFill>
          <p:spPr>
            <a:xfrm>
              <a:off x="12435" y="609"/>
              <a:ext cx="6368" cy="4792"/>
            </a:xfrm>
            <a:prstGeom prst="rect">
              <a:avLst/>
            </a:prstGeom>
          </p:spPr>
        </p:pic>
        <p:grpSp>
          <p:nvGrpSpPr>
            <p:cNvPr id="108" name="组合 107"/>
            <p:cNvGrpSpPr/>
            <p:nvPr/>
          </p:nvGrpSpPr>
          <p:grpSpPr>
            <a:xfrm rot="0">
              <a:off x="13759" y="2563"/>
              <a:ext cx="3629" cy="1309"/>
              <a:chOff x="9484" y="2451"/>
              <a:chExt cx="3516" cy="1247"/>
            </a:xfrm>
          </p:grpSpPr>
          <p:cxnSp>
            <p:nvCxnSpPr>
              <p:cNvPr id="91" name="直接连接符 90"/>
              <p:cNvCxnSpPr/>
              <p:nvPr/>
            </p:nvCxnSpPr>
            <p:spPr>
              <a:xfrm flipH="1" flipV="1">
                <a:off x="11866" y="2451"/>
                <a:ext cx="1134" cy="453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 flipV="1">
                <a:off x="11185" y="2451"/>
                <a:ext cx="1815" cy="453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 flipV="1">
                <a:off x="11185" y="2678"/>
                <a:ext cx="1815" cy="226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flipH="1">
                <a:off x="9484" y="2904"/>
                <a:ext cx="3516" cy="114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10278" y="2904"/>
                <a:ext cx="2722" cy="454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11185" y="2904"/>
                <a:ext cx="1815" cy="567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11412" y="2904"/>
                <a:ext cx="1588" cy="794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88" name="文本框 87"/>
            <p:cNvSpPr txBox="1"/>
            <p:nvPr/>
          </p:nvSpPr>
          <p:spPr>
            <a:xfrm>
              <a:off x="13146" y="187"/>
              <a:ext cx="3722" cy="8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800" b="1">
                  <a:latin typeface="+mj-lt"/>
                  <a:cs typeface="+mj-lt"/>
                  <a:sym typeface="+mn-ea"/>
                </a:rPr>
                <a:t>Waypoint sample</a:t>
              </a:r>
              <a:endParaRPr lang="en-US" altLang="zh-CN" sz="1800" b="1">
                <a:latin typeface="+mj-lt"/>
                <a:cs typeface="+mj-lt"/>
                <a:sym typeface="+mn-ea"/>
              </a:endParaRPr>
            </a:p>
          </p:txBody>
        </p:sp>
        <p:sp>
          <p:nvSpPr>
            <p:cNvPr id="98" name="等腰三角形 97"/>
            <p:cNvSpPr/>
            <p:nvPr/>
          </p:nvSpPr>
          <p:spPr>
            <a:xfrm rot="5400000">
              <a:off x="12357" y="224"/>
              <a:ext cx="534" cy="498"/>
            </a:xfrm>
            <a:prstGeom prst="triangle">
              <a:avLst/>
            </a:prstGeom>
            <a:solidFill>
              <a:schemeClr val="accent1">
                <a:alpha val="69000"/>
              </a:schemeClr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11694" y="647"/>
              <a:ext cx="2039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/>
                <a:t>Camera FoV</a:t>
              </a:r>
              <a:endParaRPr lang="en-US" altLang="zh-CN" sz="1200" b="1"/>
            </a:p>
          </p:txBody>
        </p:sp>
        <p:pic>
          <p:nvPicPr>
            <p:cNvPr id="101" name="图片 100" descr="图片6_wipe_b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208" y="1154"/>
              <a:ext cx="586" cy="595"/>
            </a:xfrm>
            <a:prstGeom prst="rect">
              <a:avLst/>
            </a:prstGeom>
          </p:spPr>
        </p:pic>
        <p:sp>
          <p:nvSpPr>
            <p:cNvPr id="102" name="文本框 101"/>
            <p:cNvSpPr txBox="1"/>
            <p:nvPr/>
          </p:nvSpPr>
          <p:spPr>
            <a:xfrm>
              <a:off x="11888" y="1517"/>
              <a:ext cx="1435" cy="10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200" b="1">
                  <a:sym typeface="+mn-ea"/>
                </a:rPr>
                <a:t>Candiate </a:t>
              </a:r>
              <a:endParaRPr lang="en-US" altLang="zh-CN" sz="1200" b="1">
                <a:sym typeface="+mn-ea"/>
              </a:endParaRPr>
            </a:p>
            <a:p>
              <a:r>
                <a:rPr lang="en-US" altLang="zh-CN" sz="1200" b="1">
                  <a:sym typeface="+mn-ea"/>
                </a:rPr>
                <a:t>waypoint</a:t>
              </a:r>
              <a:endParaRPr lang="en-US" altLang="zh-CN" sz="1200" b="1">
                <a:sym typeface="+mn-ea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5400000">
              <a:off x="13025" y="1121"/>
              <a:ext cx="4742" cy="3818"/>
            </a:xfrm>
            <a:prstGeom prst="triangle">
              <a:avLst/>
            </a:prstGeom>
            <a:solidFill>
              <a:schemeClr val="accent1">
                <a:alpha val="55000"/>
              </a:schemeClr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19" name="肘形连接符 118"/>
          <p:cNvCxnSpPr>
            <a:stCxn id="86" idx="2"/>
            <a:endCxn id="106" idx="0"/>
          </p:cNvCxnSpPr>
          <p:nvPr/>
        </p:nvCxnSpPr>
        <p:spPr>
          <a:xfrm rot="5400000">
            <a:off x="8948738" y="1952943"/>
            <a:ext cx="414020" cy="1152525"/>
          </a:xfrm>
          <a:prstGeom prst="bentConnector3">
            <a:avLst>
              <a:gd name="adj1" fmla="val 33282"/>
            </a:avLst>
          </a:prstGeom>
          <a:ln w="53975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18" idx="0"/>
          </p:cNvCxnSpPr>
          <p:nvPr/>
        </p:nvCxnSpPr>
        <p:spPr>
          <a:xfrm flipH="1" flipV="1">
            <a:off x="8832215" y="1485265"/>
            <a:ext cx="1972945" cy="1232535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2" name="图片 121" descr="图片8_wipe_bg"/>
          <p:cNvPicPr>
            <a:picLocks noChangeAspect="1"/>
          </p:cNvPicPr>
          <p:nvPr/>
        </p:nvPicPr>
        <p:blipFill>
          <a:blip r:embed="rId22"/>
          <a:srcRect t="10107" r="26310"/>
          <a:stretch>
            <a:fillRect/>
          </a:stretch>
        </p:blipFill>
        <p:spPr>
          <a:xfrm>
            <a:off x="4415790" y="4827270"/>
            <a:ext cx="2656205" cy="1610995"/>
          </a:xfrm>
          <a:prstGeom prst="rect">
            <a:avLst/>
          </a:prstGeom>
        </p:spPr>
      </p:pic>
      <p:sp>
        <p:nvSpPr>
          <p:cNvPr id="125" name="圆角矩形 124"/>
          <p:cNvSpPr/>
          <p:nvPr/>
        </p:nvSpPr>
        <p:spPr>
          <a:xfrm>
            <a:off x="2867660" y="4927600"/>
            <a:ext cx="1233805" cy="1430655"/>
          </a:xfrm>
          <a:prstGeom prst="roundRect">
            <a:avLst>
              <a:gd name="adj" fmla="val 276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0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124" name="图片 123" descr="图片9_wipe_b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20060" y="4972685"/>
            <a:ext cx="890270" cy="347345"/>
          </a:xfrm>
          <a:prstGeom prst="rect">
            <a:avLst/>
          </a:prstGeom>
        </p:spPr>
      </p:pic>
      <p:sp>
        <p:nvSpPr>
          <p:cNvPr id="126" name="文本框 125"/>
          <p:cNvSpPr txBox="1"/>
          <p:nvPr/>
        </p:nvSpPr>
        <p:spPr>
          <a:xfrm>
            <a:off x="2612390" y="5248910"/>
            <a:ext cx="1710055" cy="1045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olidFill>
                  <a:srgbClr val="323F5E"/>
                </a:solidFill>
                <a:latin typeface="+mj-lt"/>
                <a:cs typeface="+mj-lt"/>
                <a:sym typeface="+mn-ea"/>
              </a:rPr>
              <a:t>/cmd_vel</a:t>
            </a:r>
            <a:endParaRPr lang="en-US" altLang="zh-CN" sz="2000" b="1">
              <a:solidFill>
                <a:srgbClr val="323F5E"/>
              </a:solidFill>
              <a:latin typeface="+mj-lt"/>
              <a:cs typeface="+mj-lt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>
                <a:latin typeface="+mj-lt"/>
                <a:cs typeface="+mj-lt"/>
                <a:sym typeface="+mn-ea"/>
              </a:rPr>
              <a:t>linear(x,y,z)</a:t>
            </a:r>
            <a:endParaRPr lang="en-US" altLang="zh-CN" sz="1400" b="1">
              <a:latin typeface="+mj-lt"/>
              <a:cs typeface="+mj-lt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>
                <a:latin typeface="+mj-lt"/>
                <a:cs typeface="+mj-lt"/>
                <a:sym typeface="+mn-ea"/>
              </a:rPr>
              <a:t>angular(x,y,z)</a:t>
            </a:r>
            <a:endParaRPr lang="en-US" altLang="zh-CN" sz="1400" b="1">
              <a:latin typeface="+mj-lt"/>
              <a:cs typeface="+mj-lt"/>
              <a:sym typeface="+mn-ea"/>
            </a:endParaRPr>
          </a:p>
        </p:txBody>
      </p:sp>
      <p:cxnSp>
        <p:nvCxnSpPr>
          <p:cNvPr id="8" name="肘形连接符 7"/>
          <p:cNvCxnSpPr/>
          <p:nvPr/>
        </p:nvCxnSpPr>
        <p:spPr>
          <a:xfrm flipV="1">
            <a:off x="2279650" y="5733415"/>
            <a:ext cx="575945" cy="396875"/>
          </a:xfrm>
          <a:prstGeom prst="bentConnector3">
            <a:avLst>
              <a:gd name="adj1" fmla="val 50055"/>
            </a:avLst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151630" y="5589270"/>
            <a:ext cx="38671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86" idx="1"/>
            <a:endCxn id="116" idx="3"/>
          </p:cNvCxnSpPr>
          <p:nvPr/>
        </p:nvCxnSpPr>
        <p:spPr>
          <a:xfrm rot="10800000" flipV="1">
            <a:off x="6337935" y="1228090"/>
            <a:ext cx="1145540" cy="3408680"/>
          </a:xfrm>
          <a:prstGeom prst="bentConnector3">
            <a:avLst>
              <a:gd name="adj1" fmla="val 50000"/>
            </a:avLst>
          </a:prstGeom>
          <a:ln w="53975">
            <a:solidFill>
              <a:srgbClr val="FFC000"/>
            </a:solidFill>
            <a:prstDash val="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 flipV="1">
            <a:off x="7040245" y="118745"/>
            <a:ext cx="2489200" cy="2657475"/>
          </a:xfrm>
          <a:prstGeom prst="bentConnector4">
            <a:avLst>
              <a:gd name="adj1" fmla="val 4336"/>
              <a:gd name="adj2" fmla="val 107526"/>
            </a:avLst>
          </a:prstGeom>
          <a:ln w="53975">
            <a:solidFill>
              <a:schemeClr val="bg2"/>
            </a:solidFill>
            <a:prstDash val="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7461885" y="2717854"/>
            <a:ext cx="2270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800" b="1">
                <a:solidFill>
                  <a:srgbClr val="FFC000"/>
                </a:solidFill>
                <a:latin typeface="+mj-lt"/>
                <a:cs typeface="+mj-lt"/>
                <a:sym typeface="+mn-ea"/>
              </a:rPr>
              <a:t>projection</a:t>
            </a:r>
            <a:endParaRPr lang="en-US" altLang="zh-CN" sz="1800" b="1">
              <a:solidFill>
                <a:srgbClr val="FFC000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162" name="图片 161" descr="ChatGPT Image Dec 14, 2025, 12_01_05 PM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976880" y="2277110"/>
            <a:ext cx="537845" cy="454660"/>
          </a:xfrm>
          <a:prstGeom prst="rect">
            <a:avLst/>
          </a:prstGeom>
        </p:spPr>
      </p:pic>
      <p:pic>
        <p:nvPicPr>
          <p:cNvPr id="103" name="图片 102" descr="ChatGPT Image Dec 14, 2025, 12_01_05 PM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20280" y="4745990"/>
            <a:ext cx="537845" cy="454660"/>
          </a:xfrm>
          <a:prstGeom prst="rect">
            <a:avLst/>
          </a:prstGeom>
        </p:spPr>
      </p:pic>
      <p:sp>
        <p:nvSpPr>
          <p:cNvPr id="112" name="圆角矩形 111"/>
          <p:cNvSpPr/>
          <p:nvPr/>
        </p:nvSpPr>
        <p:spPr>
          <a:xfrm>
            <a:off x="10298430" y="4464685"/>
            <a:ext cx="1753870" cy="368935"/>
          </a:xfrm>
          <a:prstGeom prst="roundRect">
            <a:avLst>
              <a:gd name="adj" fmla="val 10974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waypoint:</a:t>
            </a:r>
            <a:r>
              <a:rPr lang="en-US" altLang="zh-CN" sz="1800" b="1">
                <a:latin typeface="+mj-lt"/>
                <a:cs typeface="+mj-lt"/>
                <a:sym typeface="+mn-ea"/>
              </a:rPr>
              <a:t> </a:t>
            </a:r>
            <a:r>
              <a:rPr lang="en-US" altLang="zh-CN" sz="1800" b="1">
                <a:solidFill>
                  <a:srgbClr val="FF0000"/>
                </a:solidFill>
                <a:latin typeface="+mj-lt"/>
                <a:cs typeface="+mj-lt"/>
                <a:sym typeface="+mn-ea"/>
              </a:rPr>
              <a:t>1~7</a:t>
            </a:r>
            <a:endParaRPr lang="en-US" altLang="zh-CN" sz="1800" b="1">
              <a:solidFill>
                <a:srgbClr val="FF0000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10299065" y="4942205"/>
            <a:ext cx="1746250" cy="368300"/>
          </a:xfrm>
          <a:prstGeom prst="roundRect">
            <a:avLst>
              <a:gd name="adj" fmla="val 10974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waypoint:</a:t>
            </a:r>
            <a:r>
              <a:rPr lang="en-US" altLang="zh-CN" sz="1800" b="1">
                <a:latin typeface="+mj-lt"/>
                <a:cs typeface="+mj-lt"/>
                <a:sym typeface="+mn-ea"/>
              </a:rPr>
              <a:t> </a:t>
            </a:r>
            <a:r>
              <a:rPr lang="en-US" altLang="zh-CN" sz="1800" b="1">
                <a:solidFill>
                  <a:srgbClr val="FF0000"/>
                </a:solidFill>
                <a:latin typeface="+mj-lt"/>
                <a:cs typeface="+mj-lt"/>
                <a:sym typeface="+mn-ea"/>
              </a:rPr>
              <a:t>0, 8</a:t>
            </a:r>
            <a:endParaRPr lang="en-US" altLang="zh-CN" sz="1800" b="1">
              <a:solidFill>
                <a:srgbClr val="FF0000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7425690" y="5436235"/>
            <a:ext cx="2425700" cy="368935"/>
          </a:xfrm>
          <a:prstGeom prst="roundRect">
            <a:avLst>
              <a:gd name="adj" fmla="val 10974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waypoint:</a:t>
            </a:r>
            <a:r>
              <a:rPr lang="en-US" altLang="zh-CN" sz="1800" b="1">
                <a:latin typeface="+mj-lt"/>
                <a:cs typeface="+mj-lt"/>
                <a:sym typeface="+mn-ea"/>
              </a:rPr>
              <a:t> </a:t>
            </a:r>
            <a:r>
              <a:rPr lang="en-US" altLang="zh-CN" sz="1800" b="1">
                <a:solidFill>
                  <a:srgbClr val="FF0000"/>
                </a:solidFill>
                <a:latin typeface="+mj-lt"/>
                <a:cs typeface="+mj-lt"/>
                <a:sym typeface="+mn-ea"/>
              </a:rPr>
              <a:t>-1</a:t>
            </a:r>
            <a:endParaRPr lang="en-US" altLang="zh-CN" sz="1800" b="1">
              <a:solidFill>
                <a:srgbClr val="FF0000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7392035" y="6112510"/>
            <a:ext cx="2551430" cy="374015"/>
          </a:xfrm>
          <a:prstGeom prst="roundRect">
            <a:avLst>
              <a:gd name="adj" fmla="val 10974"/>
            </a:avLst>
          </a:prstGeom>
          <a:solidFill>
            <a:srgbClr val="FDF7E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next sub-task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直接箭头连接符 126"/>
          <p:cNvCxnSpPr/>
          <p:nvPr/>
        </p:nvCxnSpPr>
        <p:spPr>
          <a:xfrm flipH="1" flipV="1">
            <a:off x="10992485" y="4192905"/>
            <a:ext cx="5715" cy="271780"/>
          </a:xfrm>
          <a:prstGeom prst="straightConnector1">
            <a:avLst/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8" name="肘形连接符 127"/>
          <p:cNvCxnSpPr>
            <a:stCxn id="104" idx="3"/>
            <a:endCxn id="112" idx="1"/>
          </p:cNvCxnSpPr>
          <p:nvPr/>
        </p:nvCxnSpPr>
        <p:spPr>
          <a:xfrm flipV="1">
            <a:off x="9832340" y="4649470"/>
            <a:ext cx="466090" cy="205105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9" name="肘形连接符 128"/>
          <p:cNvCxnSpPr>
            <a:stCxn id="104" idx="3"/>
            <a:endCxn id="113" idx="1"/>
          </p:cNvCxnSpPr>
          <p:nvPr/>
        </p:nvCxnSpPr>
        <p:spPr>
          <a:xfrm>
            <a:off x="9832340" y="4854575"/>
            <a:ext cx="466725" cy="271780"/>
          </a:xfrm>
          <a:prstGeom prst="bentConnector3">
            <a:avLst>
              <a:gd name="adj1" fmla="val 50068"/>
            </a:avLst>
          </a:prstGeom>
          <a:ln w="53975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>
          <a:xfrm>
            <a:off x="8579485" y="5200650"/>
            <a:ext cx="0" cy="272415"/>
          </a:xfrm>
          <a:prstGeom prst="straightConnector1">
            <a:avLst/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>
          <a:xfrm>
            <a:off x="8616315" y="5847080"/>
            <a:ext cx="0" cy="272415"/>
          </a:xfrm>
          <a:prstGeom prst="straightConnector1">
            <a:avLst/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10146665" y="5517515"/>
            <a:ext cx="1905635" cy="969010"/>
          </a:xfrm>
          <a:prstGeom prst="roundRect">
            <a:avLst>
              <a:gd name="adj" fmla="val 10974"/>
            </a:avLst>
          </a:prstGeom>
          <a:solidFill>
            <a:srgbClr val="FDF7E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30000"/>
              </a:lnSpc>
            </a:pPr>
            <a:r>
              <a:rPr lang="en-US" altLang="zh-CN" sz="2000" b="1">
                <a:solidFill>
                  <a:srgbClr val="FF0000"/>
                </a:solidFill>
                <a:latin typeface="+mj-lt"/>
                <a:cs typeface="+mj-lt"/>
                <a:sym typeface="+mn-ea"/>
              </a:rPr>
              <a:t>0: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left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b="1">
                <a:solidFill>
                  <a:srgbClr val="FF0000"/>
                </a:solidFill>
                <a:latin typeface="+mj-lt"/>
                <a:cs typeface="+mj-lt"/>
                <a:sym typeface="+mn-ea"/>
              </a:rPr>
              <a:t>8: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right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图片 136" descr="图片1_wipe_bg"/>
          <p:cNvPicPr>
            <a:picLocks noChangeAspect="1"/>
          </p:cNvPicPr>
          <p:nvPr/>
        </p:nvPicPr>
        <p:blipFill>
          <a:blip r:embed="rId25"/>
          <a:srcRect l="2836" r="76119"/>
          <a:stretch>
            <a:fillRect/>
          </a:stretch>
        </p:blipFill>
        <p:spPr>
          <a:xfrm flipH="1">
            <a:off x="11568430" y="5661025"/>
            <a:ext cx="391795" cy="347980"/>
          </a:xfrm>
          <a:prstGeom prst="rect">
            <a:avLst/>
          </a:prstGeom>
        </p:spPr>
      </p:pic>
      <p:pic>
        <p:nvPicPr>
          <p:cNvPr id="138" name="图片 137" descr="图片1_wipe_bg"/>
          <p:cNvPicPr>
            <a:picLocks noChangeAspect="1"/>
          </p:cNvPicPr>
          <p:nvPr/>
        </p:nvPicPr>
        <p:blipFill>
          <a:blip r:embed="rId25"/>
          <a:srcRect l="2836" r="76119"/>
          <a:stretch>
            <a:fillRect/>
          </a:stretch>
        </p:blipFill>
        <p:spPr>
          <a:xfrm>
            <a:off x="11640820" y="6071235"/>
            <a:ext cx="413385" cy="367030"/>
          </a:xfrm>
          <a:prstGeom prst="rect">
            <a:avLst/>
          </a:prstGeom>
        </p:spPr>
      </p:pic>
      <p:cxnSp>
        <p:nvCxnSpPr>
          <p:cNvPr id="139" name="直接箭头连接符 138"/>
          <p:cNvCxnSpPr/>
          <p:nvPr/>
        </p:nvCxnSpPr>
        <p:spPr>
          <a:xfrm>
            <a:off x="11041380" y="5293360"/>
            <a:ext cx="0" cy="272415"/>
          </a:xfrm>
          <a:prstGeom prst="straightConnector1">
            <a:avLst/>
          </a:prstGeom>
          <a:ln w="53975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0" name="肘形连接符 139"/>
          <p:cNvCxnSpPr>
            <a:stCxn id="123" idx="2"/>
            <a:endCxn id="15" idx="1"/>
          </p:cNvCxnSpPr>
          <p:nvPr/>
        </p:nvCxnSpPr>
        <p:spPr>
          <a:xfrm rot="5400000" flipH="1">
            <a:off x="298768" y="-1882457"/>
            <a:ext cx="1120140" cy="15617825"/>
          </a:xfrm>
          <a:prstGeom prst="bentConnector4">
            <a:avLst>
              <a:gd name="adj1" fmla="val -21230"/>
              <a:gd name="adj2" fmla="val 101527"/>
            </a:avLst>
          </a:prstGeom>
          <a:ln w="53975">
            <a:solidFill>
              <a:srgbClr val="FFC000"/>
            </a:solidFill>
            <a:prstDash val="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" name="圆角矩形 124"/>
          <p:cNvSpPr/>
          <p:nvPr/>
        </p:nvSpPr>
        <p:spPr>
          <a:xfrm>
            <a:off x="7607935" y="405130"/>
            <a:ext cx="4772025" cy="5774690"/>
          </a:xfrm>
          <a:prstGeom prst="roundRect">
            <a:avLst>
              <a:gd name="adj" fmla="val 1397"/>
            </a:avLst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665720" y="2837815"/>
            <a:ext cx="4631055" cy="3288030"/>
          </a:xfrm>
          <a:prstGeom prst="roundRect">
            <a:avLst>
              <a:gd name="adj" fmla="val 409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703580" y="2224405"/>
            <a:ext cx="6721475" cy="3956050"/>
          </a:xfrm>
          <a:prstGeom prst="roundRect">
            <a:avLst>
              <a:gd name="adj" fmla="val 2134"/>
            </a:avLst>
          </a:prstGeom>
          <a:solidFill>
            <a:srgbClr val="FDF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704215" y="405130"/>
            <a:ext cx="6719570" cy="1668145"/>
          </a:xfrm>
          <a:prstGeom prst="roundRect">
            <a:avLst>
              <a:gd name="adj" fmla="val 2457"/>
            </a:avLst>
          </a:prstGeom>
          <a:solidFill>
            <a:srgbClr val="F5FBF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911225" y="374650"/>
            <a:ext cx="65131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rgbClr val="728E63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(b) Action-to-waypoint policy </a:t>
            </a:r>
            <a:endParaRPr lang="en-US" altLang="zh-CN" sz="1600" b="1">
              <a:solidFill>
                <a:srgbClr val="728E63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-2096135" y="388620"/>
            <a:ext cx="2487930" cy="5790565"/>
          </a:xfrm>
          <a:prstGeom prst="roundRect">
            <a:avLst>
              <a:gd name="adj" fmla="val 2457"/>
            </a:avLst>
          </a:prstGeom>
          <a:solidFill>
            <a:srgbClr val="F7FDFE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文本框 143"/>
          <p:cNvSpPr txBox="1"/>
          <p:nvPr/>
        </p:nvSpPr>
        <p:spPr>
          <a:xfrm>
            <a:off x="-1833880" y="2060575"/>
            <a:ext cx="19704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depth image</a:t>
            </a:r>
            <a:endParaRPr lang="en-US" altLang="zh-CN" sz="16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844040" y="4220210"/>
            <a:ext cx="19710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RGB image</a:t>
            </a:r>
            <a:endParaRPr lang="en-US" altLang="zh-CN" sz="16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2059940" y="765175"/>
            <a:ext cx="2371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next four action</a:t>
            </a:r>
            <a:endParaRPr lang="en-US" altLang="zh-CN" sz="16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pic>
        <p:nvPicPr>
          <p:cNvPr id="10" name="图片 9" descr="图片2-rembg"/>
          <p:cNvPicPr>
            <a:picLocks noChangeAspect="1"/>
          </p:cNvPicPr>
          <p:nvPr/>
        </p:nvPicPr>
        <p:blipFill>
          <a:blip r:embed="rId1"/>
          <a:srcRect l="4039" t="6245" r="13763" b="17200"/>
          <a:stretch>
            <a:fillRect/>
          </a:stretch>
        </p:blipFill>
        <p:spPr>
          <a:xfrm>
            <a:off x="939165" y="2677160"/>
            <a:ext cx="3876675" cy="3310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step_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6435" y="2420620"/>
            <a:ext cx="2074545" cy="147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step_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5800" y="4580255"/>
            <a:ext cx="2082800" cy="147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上箭头 35"/>
          <p:cNvSpPr/>
          <p:nvPr/>
        </p:nvSpPr>
        <p:spPr>
          <a:xfrm>
            <a:off x="-1195705" y="1178560"/>
            <a:ext cx="206375" cy="581660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右箭头 28"/>
          <p:cNvSpPr/>
          <p:nvPr/>
        </p:nvSpPr>
        <p:spPr>
          <a:xfrm>
            <a:off x="-1844040" y="1178560"/>
            <a:ext cx="447040" cy="567690"/>
          </a:xfrm>
          <a:prstGeom prst="bent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圆角右箭头 34"/>
          <p:cNvSpPr/>
          <p:nvPr/>
        </p:nvSpPr>
        <p:spPr>
          <a:xfrm flipH="1">
            <a:off x="-788035" y="1178560"/>
            <a:ext cx="447040" cy="567690"/>
          </a:xfrm>
          <a:prstGeom prst="bentArrow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流程图: 汇总连接 39"/>
          <p:cNvSpPr/>
          <p:nvPr/>
        </p:nvSpPr>
        <p:spPr>
          <a:xfrm>
            <a:off x="2423795" y="535305"/>
            <a:ext cx="226695" cy="223520"/>
          </a:xfrm>
          <a:prstGeom prst="flowChartSummingJunction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-43815" y="1178560"/>
            <a:ext cx="206375" cy="581660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1555750" y="1347470"/>
            <a:ext cx="4044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+mj-lt"/>
                <a:ea typeface="方正仿宋_GB2312" panose="02000000000000000000" charset="-122"/>
                <a:cs typeface="+mj-lt"/>
                <a:sym typeface="+mn-ea"/>
              </a:rPr>
              <a:t>+</a:t>
            </a:r>
            <a:endParaRPr lang="en-US" altLang="zh-CN" sz="2000" b="1"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922655" y="1341120"/>
            <a:ext cx="4044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+mj-lt"/>
                <a:ea typeface="方正仿宋_GB2312" panose="02000000000000000000" charset="-122"/>
                <a:cs typeface="+mj-lt"/>
                <a:sym typeface="+mn-ea"/>
              </a:rPr>
              <a:t>+</a:t>
            </a:r>
            <a:endParaRPr lang="en-US" altLang="zh-CN" sz="2000" b="1"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342900" y="1341120"/>
            <a:ext cx="4044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+mj-lt"/>
                <a:ea typeface="方正仿宋_GB2312" panose="02000000000000000000" charset="-122"/>
                <a:cs typeface="+mj-lt"/>
                <a:sym typeface="+mn-ea"/>
              </a:rPr>
              <a:t>+</a:t>
            </a:r>
            <a:endParaRPr lang="en-US" altLang="zh-CN" sz="2000" b="1"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pic>
        <p:nvPicPr>
          <p:cNvPr id="9" name="图片 8" descr="step_22_result_ground_with_poin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10" y="4723765"/>
            <a:ext cx="2096770" cy="1420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step_22_result_with_point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470" y="4725035"/>
            <a:ext cx="1682115" cy="126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1415415" y="2564765"/>
            <a:ext cx="291719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3d ground segmentation</a:t>
            </a:r>
            <a:endParaRPr lang="en-US" altLang="zh-CN" sz="16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cxnSp>
        <p:nvCxnSpPr>
          <p:cNvPr id="265" name="直接箭头连接符 264"/>
          <p:cNvCxnSpPr/>
          <p:nvPr/>
        </p:nvCxnSpPr>
        <p:spPr>
          <a:xfrm flipV="1">
            <a:off x="136525" y="4581525"/>
            <a:ext cx="918845" cy="71501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46685" y="3149600"/>
            <a:ext cx="764540" cy="49593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263525" y="2997200"/>
                <a:ext cx="913130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𝑑𝑒𝑝𝑡ℎ</m:t>
                      </m:r>
                    </m:oMath>
                  </m:oMathPara>
                </a14:m>
                <a:endParaRPr lang="en-US" altLang="zh-CN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" y="2997200"/>
                <a:ext cx="913130" cy="3067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118110" y="5143500"/>
                <a:ext cx="913130" cy="3092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𝑢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𝑣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𝑟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𝑔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  <m:r>
                        <a:rPr lang="en-US" altLang="zh-CN" sz="1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" y="5143500"/>
                <a:ext cx="913130" cy="309245"/>
              </a:xfrm>
              <a:prstGeom prst="rect">
                <a:avLst/>
              </a:prstGeom>
              <a:blipFill rotWithShape="1">
                <a:blip r:embed="rId7"/>
                <a:stretch>
                  <a:fillRect r="-30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直接箭头连接符 165"/>
          <p:cNvCxnSpPr/>
          <p:nvPr/>
        </p:nvCxnSpPr>
        <p:spPr>
          <a:xfrm flipV="1">
            <a:off x="4799965" y="3559843"/>
            <a:ext cx="433070" cy="1333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160010" y="2564765"/>
            <a:ext cx="2211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waypoint sample</a:t>
            </a:r>
            <a:endParaRPr lang="en-US" altLang="zh-CN" sz="16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160010" y="4448810"/>
            <a:ext cx="20910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image with waypoints</a:t>
            </a:r>
            <a:endParaRPr lang="en-US" altLang="zh-CN" sz="14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264910" y="4138328"/>
            <a:ext cx="0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6264910" y="4149090"/>
            <a:ext cx="7880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project</a:t>
            </a:r>
            <a:endParaRPr lang="en-US" altLang="zh-CN" sz="12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pic>
        <p:nvPicPr>
          <p:cNvPr id="61" name="图片 60" descr="step_37_depth_with_point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0080" y="4798695"/>
            <a:ext cx="1073785" cy="807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62" name="图片 61" descr="step_52_depth_with_point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5365" y="4798695"/>
            <a:ext cx="1095375" cy="80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63" name="图片 62" descr="step_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3102610"/>
            <a:ext cx="1682750" cy="1262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图片 63" descr="step_37_depth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6585" y="3301365"/>
            <a:ext cx="1114425" cy="836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65" name="图片 64" descr="step_52_depth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8385" y="3337560"/>
            <a:ext cx="1062355" cy="797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sp>
        <p:nvSpPr>
          <p:cNvPr id="66" name="文本框 65"/>
          <p:cNvSpPr txBox="1"/>
          <p:nvPr/>
        </p:nvSpPr>
        <p:spPr>
          <a:xfrm>
            <a:off x="10704195" y="3344545"/>
            <a:ext cx="900430" cy="58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...</a:t>
            </a:r>
            <a:endParaRPr lang="en-US" altLang="zh-CN" sz="28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768965" y="4798695"/>
            <a:ext cx="835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...</a:t>
            </a:r>
            <a:endParaRPr lang="en-US" altLang="zh-CN" sz="28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-2256790" y="388620"/>
            <a:ext cx="28124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rgbClr val="5B9BD5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(a) Classic VLN dataset</a:t>
            </a:r>
            <a:endParaRPr lang="en-US" altLang="zh-CN" sz="1600" b="1">
              <a:solidFill>
                <a:srgbClr val="5B9BD5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74" name="圆角右箭头 73"/>
          <p:cNvSpPr/>
          <p:nvPr/>
        </p:nvSpPr>
        <p:spPr>
          <a:xfrm>
            <a:off x="1918970" y="45783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上箭头 74"/>
          <p:cNvSpPr/>
          <p:nvPr/>
        </p:nvSpPr>
        <p:spPr>
          <a:xfrm>
            <a:off x="839470" y="457835"/>
            <a:ext cx="99695" cy="301625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圆角右箭头 75"/>
          <p:cNvSpPr/>
          <p:nvPr/>
        </p:nvSpPr>
        <p:spPr>
          <a:xfrm flipH="1">
            <a:off x="1247775" y="46418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23570" y="711835"/>
            <a:ext cx="6057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forward</a:t>
            </a:r>
            <a:endParaRPr lang="en-US" altLang="zh-CN" sz="9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055370" y="711835"/>
            <a:ext cx="72961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turn left</a:t>
            </a:r>
            <a:endParaRPr lang="en-US" altLang="zh-CN" sz="9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552575" y="711835"/>
            <a:ext cx="8293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turn right</a:t>
            </a:r>
            <a:endParaRPr lang="en-US" altLang="zh-CN" sz="9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134870" y="711835"/>
            <a:ext cx="8293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stop</a:t>
            </a:r>
            <a:endParaRPr lang="en-US" altLang="zh-CN" sz="9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81" name="上箭头 80"/>
          <p:cNvSpPr/>
          <p:nvPr/>
        </p:nvSpPr>
        <p:spPr>
          <a:xfrm>
            <a:off x="6196330" y="1047750"/>
            <a:ext cx="99695" cy="301625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6311900" y="1065530"/>
            <a:ext cx="11442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1}"</a:t>
            </a:r>
            <a:endParaRPr lang="en-US" altLang="zh-CN" sz="1200" b="1"/>
          </a:p>
        </p:txBody>
      </p:sp>
      <p:pic>
        <p:nvPicPr>
          <p:cNvPr id="84" name="图片 83" descr="图片2-rembg (1)"/>
          <p:cNvPicPr>
            <a:picLocks noChangeAspect="1"/>
          </p:cNvPicPr>
          <p:nvPr/>
        </p:nvPicPr>
        <p:blipFill>
          <a:blip r:embed="rId12"/>
          <a:srcRect r="8732"/>
          <a:stretch>
            <a:fillRect/>
          </a:stretch>
        </p:blipFill>
        <p:spPr>
          <a:xfrm>
            <a:off x="5081905" y="2854960"/>
            <a:ext cx="2296795" cy="1443990"/>
          </a:xfrm>
          <a:prstGeom prst="rect">
            <a:avLst/>
          </a:prstGeom>
        </p:spPr>
      </p:pic>
      <p:sp>
        <p:nvSpPr>
          <p:cNvPr id="85" name="流程图: 汇总连接 84"/>
          <p:cNvSpPr/>
          <p:nvPr/>
        </p:nvSpPr>
        <p:spPr>
          <a:xfrm>
            <a:off x="767715" y="1007110"/>
            <a:ext cx="226695" cy="223520"/>
          </a:xfrm>
          <a:prstGeom prst="flowChartSummingJunction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839470" y="1007110"/>
            <a:ext cx="1322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-1}"</a:t>
            </a:r>
            <a:endParaRPr lang="en-US" altLang="zh-CN" sz="1200" b="1"/>
          </a:p>
        </p:txBody>
      </p:sp>
      <p:cxnSp>
        <p:nvCxnSpPr>
          <p:cNvPr id="88" name="直接箭头连接符 87"/>
          <p:cNvCxnSpPr/>
          <p:nvPr/>
        </p:nvCxnSpPr>
        <p:spPr>
          <a:xfrm>
            <a:off x="47625" y="941705"/>
            <a:ext cx="64833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0" name="圆角右箭头 89"/>
          <p:cNvSpPr/>
          <p:nvPr/>
        </p:nvSpPr>
        <p:spPr>
          <a:xfrm flipH="1">
            <a:off x="5160645" y="68008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圆角右箭头 90"/>
          <p:cNvSpPr/>
          <p:nvPr/>
        </p:nvSpPr>
        <p:spPr>
          <a:xfrm flipH="1">
            <a:off x="5461635" y="68008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" name="圆角右箭头 91"/>
          <p:cNvSpPr/>
          <p:nvPr/>
        </p:nvSpPr>
        <p:spPr>
          <a:xfrm flipH="1">
            <a:off x="5781040" y="68008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3" name="圆角右箭头 92"/>
          <p:cNvSpPr/>
          <p:nvPr/>
        </p:nvSpPr>
        <p:spPr>
          <a:xfrm flipH="1">
            <a:off x="6085205" y="68008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196330" y="705485"/>
            <a:ext cx="1322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0}"</a:t>
            </a:r>
            <a:endParaRPr lang="en-US" altLang="zh-CN" sz="1200" b="1"/>
          </a:p>
        </p:txBody>
      </p:sp>
      <p:sp>
        <p:nvSpPr>
          <p:cNvPr id="95" name="圆角右箭头 94"/>
          <p:cNvSpPr/>
          <p:nvPr/>
        </p:nvSpPr>
        <p:spPr>
          <a:xfrm flipH="1">
            <a:off x="5186045" y="104838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圆角右箭头 95"/>
          <p:cNvSpPr/>
          <p:nvPr/>
        </p:nvSpPr>
        <p:spPr>
          <a:xfrm flipH="1">
            <a:off x="5487035" y="104838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7" name="圆角右箭头 96"/>
          <p:cNvSpPr/>
          <p:nvPr/>
        </p:nvSpPr>
        <p:spPr>
          <a:xfrm flipH="1">
            <a:off x="5806440" y="104838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圆角右箭头 97"/>
          <p:cNvSpPr/>
          <p:nvPr/>
        </p:nvSpPr>
        <p:spPr>
          <a:xfrm>
            <a:off x="5265420" y="170053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9" name="圆角右箭头 98"/>
          <p:cNvSpPr/>
          <p:nvPr/>
        </p:nvSpPr>
        <p:spPr>
          <a:xfrm>
            <a:off x="5559425" y="170053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圆角右箭头 99"/>
          <p:cNvSpPr/>
          <p:nvPr/>
        </p:nvSpPr>
        <p:spPr>
          <a:xfrm>
            <a:off x="5863590" y="170053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圆角右箭头 100"/>
          <p:cNvSpPr/>
          <p:nvPr/>
        </p:nvSpPr>
        <p:spPr>
          <a:xfrm>
            <a:off x="6144895" y="170053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343650" y="1725930"/>
            <a:ext cx="11442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8}"</a:t>
            </a:r>
            <a:endParaRPr lang="en-US" altLang="zh-CN" sz="1200" b="1"/>
          </a:p>
        </p:txBody>
      </p:sp>
      <p:sp>
        <p:nvSpPr>
          <p:cNvPr id="103" name="圆角右箭头 102"/>
          <p:cNvSpPr/>
          <p:nvPr/>
        </p:nvSpPr>
        <p:spPr>
          <a:xfrm>
            <a:off x="5272405" y="139954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圆角右箭头 103"/>
          <p:cNvSpPr/>
          <p:nvPr/>
        </p:nvSpPr>
        <p:spPr>
          <a:xfrm>
            <a:off x="5566410" y="139954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5" name="圆角右箭头 104"/>
          <p:cNvSpPr/>
          <p:nvPr/>
        </p:nvSpPr>
        <p:spPr>
          <a:xfrm>
            <a:off x="5870575" y="139954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6" name="上箭头 105"/>
          <p:cNvSpPr/>
          <p:nvPr/>
        </p:nvSpPr>
        <p:spPr>
          <a:xfrm>
            <a:off x="6196330" y="1398905"/>
            <a:ext cx="99695" cy="301625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文本框 106"/>
          <p:cNvSpPr txBox="1"/>
          <p:nvPr/>
        </p:nvSpPr>
        <p:spPr>
          <a:xfrm>
            <a:off x="6325235" y="1398905"/>
            <a:ext cx="11442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7}"</a:t>
            </a:r>
            <a:endParaRPr lang="en-US" altLang="zh-CN" sz="1200" b="1"/>
          </a:p>
        </p:txBody>
      </p:sp>
      <p:sp>
        <p:nvSpPr>
          <p:cNvPr id="108" name="上箭头 107"/>
          <p:cNvSpPr/>
          <p:nvPr/>
        </p:nvSpPr>
        <p:spPr>
          <a:xfrm>
            <a:off x="839470" y="1530350"/>
            <a:ext cx="99695" cy="301625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812165" y="1556385"/>
            <a:ext cx="1322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4}"</a:t>
            </a:r>
            <a:endParaRPr lang="en-US" altLang="zh-CN" sz="1200" b="1"/>
          </a:p>
        </p:txBody>
      </p:sp>
      <p:sp>
        <p:nvSpPr>
          <p:cNvPr id="110" name="圆角右箭头 109"/>
          <p:cNvSpPr/>
          <p:nvPr/>
        </p:nvSpPr>
        <p:spPr>
          <a:xfrm flipH="1">
            <a:off x="2046605" y="104013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1" name="上箭头 110"/>
          <p:cNvSpPr/>
          <p:nvPr/>
        </p:nvSpPr>
        <p:spPr>
          <a:xfrm>
            <a:off x="2352040" y="1039495"/>
            <a:ext cx="99695" cy="301625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2" name="圆角右箭头 111"/>
          <p:cNvSpPr/>
          <p:nvPr/>
        </p:nvSpPr>
        <p:spPr>
          <a:xfrm>
            <a:off x="2064385" y="151066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3" name="上箭头 112"/>
          <p:cNvSpPr/>
          <p:nvPr/>
        </p:nvSpPr>
        <p:spPr>
          <a:xfrm>
            <a:off x="2352040" y="1510030"/>
            <a:ext cx="99695" cy="301625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2280285" y="1040130"/>
            <a:ext cx="1322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3}"</a:t>
            </a:r>
            <a:endParaRPr lang="en-US" altLang="zh-CN" sz="1200" b="1"/>
          </a:p>
        </p:txBody>
      </p:sp>
      <p:sp>
        <p:nvSpPr>
          <p:cNvPr id="115" name="文本框 114"/>
          <p:cNvSpPr txBox="1"/>
          <p:nvPr/>
        </p:nvSpPr>
        <p:spPr>
          <a:xfrm>
            <a:off x="2304415" y="1522095"/>
            <a:ext cx="1322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5}"</a:t>
            </a:r>
            <a:endParaRPr lang="en-US" altLang="zh-CN" sz="1200" b="1"/>
          </a:p>
        </p:txBody>
      </p:sp>
      <p:sp>
        <p:nvSpPr>
          <p:cNvPr id="116" name="圆角右箭头 115"/>
          <p:cNvSpPr/>
          <p:nvPr/>
        </p:nvSpPr>
        <p:spPr>
          <a:xfrm flipH="1">
            <a:off x="3458845" y="105219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7" name="圆角右箭头 116"/>
          <p:cNvSpPr/>
          <p:nvPr/>
        </p:nvSpPr>
        <p:spPr>
          <a:xfrm flipH="1">
            <a:off x="3719195" y="1052195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8" name="上箭头 117"/>
          <p:cNvSpPr/>
          <p:nvPr/>
        </p:nvSpPr>
        <p:spPr>
          <a:xfrm>
            <a:off x="4007485" y="1051560"/>
            <a:ext cx="99695" cy="301625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9" name="圆角右箭头 118"/>
          <p:cNvSpPr/>
          <p:nvPr/>
        </p:nvSpPr>
        <p:spPr>
          <a:xfrm>
            <a:off x="3503930" y="148463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" name="圆角右箭头 119"/>
          <p:cNvSpPr/>
          <p:nvPr/>
        </p:nvSpPr>
        <p:spPr>
          <a:xfrm>
            <a:off x="3767455" y="1484630"/>
            <a:ext cx="240030" cy="300990"/>
          </a:xfrm>
          <a:prstGeom prst="ben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" name="上箭头 120"/>
          <p:cNvSpPr/>
          <p:nvPr/>
        </p:nvSpPr>
        <p:spPr>
          <a:xfrm>
            <a:off x="4034790" y="1484630"/>
            <a:ext cx="99695" cy="301625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3942715" y="1065530"/>
            <a:ext cx="1322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2}"</a:t>
            </a:r>
            <a:endParaRPr lang="en-US" altLang="zh-CN" sz="1200" b="1"/>
          </a:p>
        </p:txBody>
      </p:sp>
      <p:sp>
        <p:nvSpPr>
          <p:cNvPr id="123" name="文本框 122"/>
          <p:cNvSpPr txBox="1"/>
          <p:nvPr/>
        </p:nvSpPr>
        <p:spPr>
          <a:xfrm>
            <a:off x="3959225" y="1530350"/>
            <a:ext cx="1322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"{'Route': 6}"</a:t>
            </a:r>
            <a:endParaRPr lang="en-US" altLang="zh-CN" sz="1200" b="1"/>
          </a:p>
        </p:txBody>
      </p:sp>
      <p:sp>
        <p:nvSpPr>
          <p:cNvPr id="124" name="文本框 123"/>
          <p:cNvSpPr txBox="1"/>
          <p:nvPr/>
        </p:nvSpPr>
        <p:spPr>
          <a:xfrm>
            <a:off x="703580" y="2224405"/>
            <a:ext cx="672084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600" b="1">
                <a:solidFill>
                  <a:srgbClr val="F7860C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(c) Waypoint generation </a:t>
            </a:r>
            <a:endParaRPr lang="en-US" altLang="zh-CN" sz="1600" b="1">
              <a:solidFill>
                <a:srgbClr val="F7860C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7607935" y="405130"/>
            <a:ext cx="47650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(d) Our VLN-Waypoint dataset</a:t>
            </a:r>
            <a:endParaRPr lang="en-US" altLang="zh-CN" sz="1600" b="1">
              <a:solidFill>
                <a:schemeClr val="bg2">
                  <a:lumMod val="50000"/>
                </a:schemeClr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pic>
        <p:nvPicPr>
          <p:cNvPr id="5" name="图片 4" descr="step_13_depth_with_point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9980" y="4869180"/>
            <a:ext cx="1054735" cy="792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6" name="图片 5" descr="step_13_depth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9025" y="3344545"/>
            <a:ext cx="1075690" cy="807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sp>
        <p:nvSpPr>
          <p:cNvPr id="7" name="文本框 6"/>
          <p:cNvSpPr txBox="1"/>
          <p:nvPr/>
        </p:nvSpPr>
        <p:spPr>
          <a:xfrm>
            <a:off x="7665720" y="2544445"/>
            <a:ext cx="46056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depth image &amp; rgb image with waypoints</a:t>
            </a:r>
            <a:endParaRPr lang="en-US" altLang="zh-CN" sz="14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07935" y="635000"/>
            <a:ext cx="46056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instruction &amp; route</a:t>
            </a:r>
            <a:endParaRPr lang="en-US" altLang="zh-CN" sz="14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303135" y="5373370"/>
            <a:ext cx="520065" cy="88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823200" y="2853690"/>
            <a:ext cx="16827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current frame</a:t>
            </a:r>
            <a:endParaRPr lang="en-US" altLang="zh-CN" sz="12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05010" y="2853690"/>
            <a:ext cx="25298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history frames</a:t>
            </a:r>
            <a:endParaRPr lang="en-US" altLang="zh-CN" sz="12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680325" y="889635"/>
            <a:ext cx="4631055" cy="1321435"/>
          </a:xfrm>
          <a:prstGeom prst="roundRect">
            <a:avLst>
              <a:gd name="adj" fmla="val 409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680325" y="941705"/>
            <a:ext cx="4588510" cy="12820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12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human instruction:  </a:t>
            </a:r>
            <a:r>
              <a:rPr lang="en-US" altLang="zh-CN" sz="1200" b="1">
                <a:solidFill>
                  <a:srgbClr val="C31F2F"/>
                </a:solidFill>
                <a:sym typeface="+mn-ea"/>
              </a:rPr>
              <a:t>" </a:t>
            </a:r>
            <a:r>
              <a:rPr lang="en-US" altLang="zh-CN" sz="1200" b="1" i="1">
                <a:solidFill>
                  <a:srgbClr val="C31F2F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Walk past the foot of the bed and exit the bedroom through the double doors ahead of you. Once out of the bedroom take a quick dogleg to the left and enter the large room with a chandelier ahead of you. </a:t>
            </a:r>
            <a:r>
              <a:rPr lang="en-US" altLang="zh-CN" sz="1200" b="1">
                <a:solidFill>
                  <a:srgbClr val="C31F2F"/>
                </a:solidFill>
                <a:sym typeface="+mn-ea"/>
              </a:rPr>
              <a:t>"</a:t>
            </a:r>
            <a:endParaRPr lang="en-US" altLang="zh-CN" sz="1200" b="1">
              <a:solidFill>
                <a:srgbClr val="C31F2F"/>
              </a:solidFill>
              <a:sym typeface="+mn-ea"/>
            </a:endParaRPr>
          </a:p>
          <a:p>
            <a:pPr algn="l"/>
            <a:endParaRPr lang="en-US" altLang="zh-CN" sz="1200" b="1">
              <a:solidFill>
                <a:srgbClr val="C31F2F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  <a:p>
            <a:pPr algn="l"/>
            <a:r>
              <a:rPr lang="en-US" altLang="zh-CN" sz="12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route annotation</a:t>
            </a:r>
            <a:r>
              <a:rPr lang="zh-CN" altLang="en-US" sz="12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：</a:t>
            </a:r>
            <a:r>
              <a:rPr lang="en-US" altLang="zh-CN" sz="1200" b="1" i="1">
                <a:solidFill>
                  <a:srgbClr val="C00000"/>
                </a:solidFill>
                <a:sym typeface="+mn-ea"/>
              </a:rPr>
              <a:t>"{'Route': 3}"</a:t>
            </a:r>
            <a:endParaRPr lang="en-US" altLang="zh-CN" sz="1200" b="1" i="1">
              <a:solidFill>
                <a:srgbClr val="C00000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cxnSp>
        <p:nvCxnSpPr>
          <p:cNvPr id="24" name="直接箭头连接符 23"/>
          <p:cNvCxnSpPr>
            <a:stCxn id="107" idx="3"/>
          </p:cNvCxnSpPr>
          <p:nvPr/>
        </p:nvCxnSpPr>
        <p:spPr>
          <a:xfrm>
            <a:off x="7469505" y="1536700"/>
            <a:ext cx="283210" cy="36639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981075"/>
            <a:ext cx="12283440" cy="4320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325" y="404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gazebo</a:t>
            </a:r>
            <a:r>
              <a:rPr lang="zh-CN" altLang="en-US"/>
              <a:t>一张</a:t>
            </a:r>
            <a:r>
              <a:rPr lang="en-US" altLang="zh-CN"/>
              <a:t>step</a:t>
            </a:r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圆角矩形 18"/>
          <p:cNvSpPr/>
          <p:nvPr/>
        </p:nvSpPr>
        <p:spPr>
          <a:xfrm>
            <a:off x="66675" y="864870"/>
            <a:ext cx="11988165" cy="2995930"/>
          </a:xfrm>
          <a:prstGeom prst="roundRect">
            <a:avLst>
              <a:gd name="adj" fmla="val 5504"/>
            </a:avLst>
          </a:prstGeom>
          <a:solidFill>
            <a:srgbClr val="F7FDFE"/>
          </a:solidFill>
          <a:ln w="28575">
            <a:solidFill>
              <a:schemeClr val="accent1">
                <a:lumMod val="90000"/>
              </a:schemeClr>
            </a:solidFill>
            <a:prstDash val="lg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ym typeface="+mn-ea"/>
              </a:rPr>
              <a:t>steps</a:t>
            </a:r>
            <a:endParaRPr lang="zh-CN" altLang="en-US"/>
          </a:p>
        </p:txBody>
      </p:sp>
      <p:pic>
        <p:nvPicPr>
          <p:cNvPr id="2" name="图片 1" descr="frame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962660"/>
            <a:ext cx="1564640" cy="1173480"/>
          </a:xfrm>
          <a:prstGeom prst="rect">
            <a:avLst/>
          </a:prstGeom>
        </p:spPr>
      </p:pic>
      <p:pic>
        <p:nvPicPr>
          <p:cNvPr id="7" name="图片 6" descr="frame0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15" y="963295"/>
            <a:ext cx="1564640" cy="1173480"/>
          </a:xfrm>
          <a:prstGeom prst="rect">
            <a:avLst/>
          </a:prstGeom>
        </p:spPr>
      </p:pic>
      <p:pic>
        <p:nvPicPr>
          <p:cNvPr id="9" name="图片 8" descr="frame0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15" y="964565"/>
            <a:ext cx="1564640" cy="1173480"/>
          </a:xfrm>
          <a:prstGeom prst="rect">
            <a:avLst/>
          </a:prstGeom>
        </p:spPr>
      </p:pic>
      <p:pic>
        <p:nvPicPr>
          <p:cNvPr id="11" name="图片 10" descr="frame00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065" y="965200"/>
            <a:ext cx="1564640" cy="1173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t="10035" r="16518" b="9770"/>
          <a:stretch>
            <a:fillRect/>
          </a:stretch>
        </p:blipFill>
        <p:spPr>
          <a:xfrm>
            <a:off x="748665" y="2186940"/>
            <a:ext cx="1588135" cy="1401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rcRect l="4663" t="8276" r="7198"/>
          <a:stretch>
            <a:fillRect/>
          </a:stretch>
        </p:blipFill>
        <p:spPr>
          <a:xfrm>
            <a:off x="2412365" y="2186940"/>
            <a:ext cx="1507490" cy="1395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rcRect l="2471" t="8477" r="6155"/>
          <a:stretch>
            <a:fillRect/>
          </a:stretch>
        </p:blipFill>
        <p:spPr>
          <a:xfrm>
            <a:off x="3995420" y="2179955"/>
            <a:ext cx="1480820" cy="14179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rcRect l="4834" t="7351" r="3995" b="5830"/>
          <a:stretch>
            <a:fillRect/>
          </a:stretch>
        </p:blipFill>
        <p:spPr>
          <a:xfrm>
            <a:off x="5551805" y="2186940"/>
            <a:ext cx="1558925" cy="14039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rcRect l="3254" t="4488" r="5931"/>
          <a:stretch>
            <a:fillRect/>
          </a:stretch>
        </p:blipFill>
        <p:spPr>
          <a:xfrm>
            <a:off x="7186295" y="2186940"/>
            <a:ext cx="1445895" cy="13957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rcRect t="1438" r="1436"/>
          <a:stretch>
            <a:fillRect/>
          </a:stretch>
        </p:blipFill>
        <p:spPr>
          <a:xfrm>
            <a:off x="8707755" y="2179955"/>
            <a:ext cx="1491615" cy="1404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935" y="2173605"/>
            <a:ext cx="1524635" cy="1391920"/>
          </a:xfrm>
          <a:prstGeom prst="rect">
            <a:avLst/>
          </a:prstGeom>
        </p:spPr>
      </p:pic>
      <p:pic>
        <p:nvPicPr>
          <p:cNvPr id="18" name="图片 17" descr="frame000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1765" y="962660"/>
            <a:ext cx="1567815" cy="1176020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773430" y="3699510"/>
            <a:ext cx="5097145" cy="133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780415" y="181610"/>
            <a:ext cx="11223625" cy="563880"/>
          </a:xfrm>
          <a:prstGeom prst="roundRect">
            <a:avLst>
              <a:gd name="adj" fmla="val 9102"/>
            </a:avLst>
          </a:prstGeom>
          <a:solidFill>
            <a:srgbClr val="EDEDED"/>
          </a:solidFill>
          <a:ln w="2857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800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“</a:t>
            </a:r>
            <a:r>
              <a:rPr lang="en-US" altLang="zh-CN" sz="1800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Go into the bathroom with an open door, and find the white toilet in the corner of the bathroom.</a:t>
            </a:r>
            <a:r>
              <a:rPr lang="zh-CN" altLang="en-US" sz="1800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”</a:t>
            </a:r>
            <a:endParaRPr lang="zh-CN" altLang="en-US" sz="1800" b="1" i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22" name="图片 21" descr="图片2-removebg-preview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75" y="85090"/>
            <a:ext cx="653415" cy="73406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834380" y="3470275"/>
            <a:ext cx="943610" cy="302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 b="1"/>
              <a:t>steps</a:t>
            </a:r>
            <a:endParaRPr lang="en-US" altLang="zh-CN" sz="2000" b="1"/>
          </a:p>
        </p:txBody>
      </p:sp>
      <p:cxnSp>
        <p:nvCxnSpPr>
          <p:cNvPr id="24" name="直接连接符 23"/>
          <p:cNvCxnSpPr/>
          <p:nvPr/>
        </p:nvCxnSpPr>
        <p:spPr>
          <a:xfrm>
            <a:off x="6702425" y="3712845"/>
            <a:ext cx="5097145" cy="13335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 rot="16200000">
            <a:off x="-117475" y="1370330"/>
            <a:ext cx="13373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/>
              <a:t>observation</a:t>
            </a:r>
            <a:endParaRPr lang="en-US" altLang="zh-CN" sz="1600" b="1"/>
          </a:p>
        </p:txBody>
      </p:sp>
      <p:sp>
        <p:nvSpPr>
          <p:cNvPr id="26" name="文本框 25"/>
          <p:cNvSpPr txBox="1"/>
          <p:nvPr/>
        </p:nvSpPr>
        <p:spPr>
          <a:xfrm rot="16200000">
            <a:off x="173355" y="2729230"/>
            <a:ext cx="876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/>
              <a:t>IsOM</a:t>
            </a:r>
            <a:endParaRPr lang="en-US" altLang="zh-CN" sz="1600" b="1"/>
          </a:p>
        </p:txBody>
      </p:sp>
      <p:pic>
        <p:nvPicPr>
          <p:cNvPr id="27" name="图片 26" descr="frame000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6365" y="965200"/>
            <a:ext cx="1565275" cy="1174115"/>
          </a:xfrm>
          <a:prstGeom prst="rect">
            <a:avLst/>
          </a:prstGeom>
        </p:spPr>
      </p:pic>
      <p:pic>
        <p:nvPicPr>
          <p:cNvPr id="28" name="图片 27" descr="frame000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28710" y="965200"/>
            <a:ext cx="1555750" cy="1167130"/>
          </a:xfrm>
          <a:prstGeom prst="rect">
            <a:avLst/>
          </a:prstGeom>
        </p:spPr>
      </p:pic>
      <p:sp>
        <p:nvSpPr>
          <p:cNvPr id="54" name="五角星 53"/>
          <p:cNvSpPr/>
          <p:nvPr/>
        </p:nvSpPr>
        <p:spPr>
          <a:xfrm>
            <a:off x="4214587" y="2390140"/>
            <a:ext cx="204101" cy="229235"/>
          </a:xfrm>
          <a:prstGeom prst="star5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五角星 28"/>
          <p:cNvSpPr/>
          <p:nvPr/>
        </p:nvSpPr>
        <p:spPr>
          <a:xfrm>
            <a:off x="8823417" y="2202180"/>
            <a:ext cx="204101" cy="229235"/>
          </a:xfrm>
          <a:prstGeom prst="star5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58190" y="96520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36365" y="949960"/>
            <a:ext cx="913130" cy="208915"/>
          </a:xfrm>
          <a:prstGeom prst="rect">
            <a:avLst/>
          </a:prstGeom>
          <a:solidFill>
            <a:srgbClr val="C8F5A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reasoning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47595" y="96520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29580" y="96266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29145" y="96520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28710" y="962660"/>
            <a:ext cx="913130" cy="208915"/>
          </a:xfrm>
          <a:prstGeom prst="rect">
            <a:avLst/>
          </a:prstGeom>
          <a:solidFill>
            <a:srgbClr val="C8F5A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reasoning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 rot="16200000">
            <a:off x="-1323975" y="2296160"/>
            <a:ext cx="31984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/>
              <a:t>(a) simulation case</a:t>
            </a:r>
            <a:endParaRPr lang="en-US" altLang="zh-CN" sz="1600" b="1"/>
          </a:p>
        </p:txBody>
      </p:sp>
      <p:sp>
        <p:nvSpPr>
          <p:cNvPr id="6" name="圆角矩形 5"/>
          <p:cNvSpPr/>
          <p:nvPr/>
        </p:nvSpPr>
        <p:spPr>
          <a:xfrm>
            <a:off x="66675" y="4688205"/>
            <a:ext cx="11988165" cy="5805805"/>
          </a:xfrm>
          <a:prstGeom prst="roundRect">
            <a:avLst>
              <a:gd name="adj" fmla="val 5504"/>
            </a:avLst>
          </a:prstGeom>
          <a:solidFill>
            <a:srgbClr val="F7FDFE"/>
          </a:solidFill>
          <a:ln w="28575">
            <a:solidFill>
              <a:schemeClr val="accent1">
                <a:lumMod val="90000"/>
              </a:schemeClr>
            </a:solidFill>
            <a:prstDash val="lg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780415" y="3999230"/>
            <a:ext cx="11223625" cy="563880"/>
          </a:xfrm>
          <a:prstGeom prst="roundRect">
            <a:avLst>
              <a:gd name="adj" fmla="val 9102"/>
            </a:avLst>
          </a:prstGeom>
          <a:solidFill>
            <a:srgbClr val="EDEDED"/>
          </a:solidFill>
          <a:ln w="2857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800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“</a:t>
            </a:r>
            <a:r>
              <a:rPr lang="en-US" altLang="zh-CN" sz="1800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Go into the room, and go to the blue box, and find a person wearing green shoes sitting in a chair.</a:t>
            </a:r>
            <a:r>
              <a:rPr lang="zh-CN" altLang="en-US" sz="1800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”</a:t>
            </a:r>
            <a:endParaRPr lang="zh-CN" altLang="en-US" sz="1800" b="1" i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48" name="图片 47" descr="图片2-removebg-preview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75" y="3902710"/>
            <a:ext cx="653415" cy="73406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 rot="16200000">
            <a:off x="-117475" y="5187950"/>
            <a:ext cx="13373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/>
              <a:t>observation</a:t>
            </a:r>
            <a:endParaRPr lang="en-US" altLang="zh-CN" sz="1600" b="1"/>
          </a:p>
        </p:txBody>
      </p:sp>
      <p:sp>
        <p:nvSpPr>
          <p:cNvPr id="52" name="文本框 51"/>
          <p:cNvSpPr txBox="1"/>
          <p:nvPr/>
        </p:nvSpPr>
        <p:spPr>
          <a:xfrm rot="16200000">
            <a:off x="173355" y="6546850"/>
            <a:ext cx="876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/>
              <a:t>IsOM</a:t>
            </a:r>
            <a:endParaRPr lang="en-US" altLang="zh-CN" sz="1600" b="1"/>
          </a:p>
        </p:txBody>
      </p:sp>
      <p:sp>
        <p:nvSpPr>
          <p:cNvPr id="65" name="文本框 64"/>
          <p:cNvSpPr txBox="1"/>
          <p:nvPr/>
        </p:nvSpPr>
        <p:spPr>
          <a:xfrm rot="16200000">
            <a:off x="-2893695" y="7612380"/>
            <a:ext cx="6195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/>
              <a:t>(a) real-world case</a:t>
            </a:r>
            <a:endParaRPr lang="en-US" altLang="zh-CN" sz="1600" b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9145" y="7592695"/>
            <a:ext cx="1567815" cy="1250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29580" y="4739640"/>
            <a:ext cx="1546860" cy="1233170"/>
          </a:xfrm>
          <a:prstGeom prst="rect">
            <a:avLst/>
          </a:prstGeom>
        </p:spPr>
      </p:pic>
      <p:pic>
        <p:nvPicPr>
          <p:cNvPr id="30" name="图片 29" descr="frame000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8665" y="4739640"/>
            <a:ext cx="1553845" cy="1243330"/>
          </a:xfrm>
          <a:prstGeom prst="rect">
            <a:avLst/>
          </a:prstGeom>
        </p:spPr>
      </p:pic>
      <p:pic>
        <p:nvPicPr>
          <p:cNvPr id="37" name="图片 36" descr="frame00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36800" y="4739640"/>
            <a:ext cx="1553210" cy="1242695"/>
          </a:xfrm>
          <a:prstGeom prst="rect">
            <a:avLst/>
          </a:prstGeom>
        </p:spPr>
      </p:pic>
      <p:pic>
        <p:nvPicPr>
          <p:cNvPr id="39" name="图片 38" descr="frame00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36365" y="4739640"/>
            <a:ext cx="1541145" cy="1233170"/>
          </a:xfrm>
          <a:prstGeom prst="rect">
            <a:avLst/>
          </a:prstGeom>
        </p:spPr>
      </p:pic>
      <p:pic>
        <p:nvPicPr>
          <p:cNvPr id="40" name="图片 39" descr="frame008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29145" y="4739640"/>
            <a:ext cx="1553845" cy="1243330"/>
          </a:xfrm>
          <a:prstGeom prst="rect">
            <a:avLst/>
          </a:prstGeom>
        </p:spPr>
      </p:pic>
      <p:pic>
        <p:nvPicPr>
          <p:cNvPr id="41" name="图片 40" descr="frame009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28710" y="4739640"/>
            <a:ext cx="1556385" cy="1245235"/>
          </a:xfrm>
          <a:prstGeom prst="rect">
            <a:avLst/>
          </a:prstGeom>
        </p:spPr>
      </p:pic>
      <p:pic>
        <p:nvPicPr>
          <p:cNvPr id="42" name="图片 41" descr="frame010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44150" y="4739640"/>
            <a:ext cx="1551305" cy="12414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8665" y="7604760"/>
            <a:ext cx="1553845" cy="1239520"/>
          </a:xfrm>
          <a:prstGeom prst="rect">
            <a:avLst/>
          </a:prstGeom>
        </p:spPr>
      </p:pic>
      <p:pic>
        <p:nvPicPr>
          <p:cNvPr id="44" name="图片 43" descr="frame008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36800" y="7592695"/>
            <a:ext cx="1564640" cy="1251585"/>
          </a:xfrm>
          <a:prstGeom prst="rect">
            <a:avLst/>
          </a:prstGeom>
        </p:spPr>
      </p:pic>
      <p:pic>
        <p:nvPicPr>
          <p:cNvPr id="45" name="图片 44" descr="frame017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36365" y="7592695"/>
            <a:ext cx="1563370" cy="1251585"/>
          </a:xfrm>
          <a:prstGeom prst="rect">
            <a:avLst/>
          </a:prstGeom>
        </p:spPr>
      </p:pic>
      <p:pic>
        <p:nvPicPr>
          <p:cNvPr id="49" name="图片 48" descr="frame017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0215" y="7592695"/>
            <a:ext cx="1564005" cy="125158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8"/>
          <a:srcRect l="5596" t="4687" r="4822" b="8295"/>
          <a:stretch>
            <a:fillRect/>
          </a:stretch>
        </p:blipFill>
        <p:spPr>
          <a:xfrm>
            <a:off x="748665" y="6093460"/>
            <a:ext cx="1554480" cy="119824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9"/>
          <a:srcRect t="7375" r="1657" b="4078"/>
          <a:stretch>
            <a:fillRect/>
          </a:stretch>
        </p:blipFill>
        <p:spPr>
          <a:xfrm>
            <a:off x="3935730" y="6093460"/>
            <a:ext cx="1557655" cy="1197610"/>
          </a:xfrm>
          <a:prstGeom prst="rect">
            <a:avLst/>
          </a:prstGeom>
        </p:spPr>
      </p:pic>
      <p:pic>
        <p:nvPicPr>
          <p:cNvPr id="56" name="图片 55" descr="colorbar_0_black_1_98_blue_red"/>
          <p:cNvPicPr>
            <a:picLocks noChangeAspect="1"/>
          </p:cNvPicPr>
          <p:nvPr/>
        </p:nvPicPr>
        <p:blipFill>
          <a:blip r:embed="rId30"/>
          <a:srcRect l="1736" t="38745"/>
          <a:stretch>
            <a:fillRect/>
          </a:stretch>
        </p:blipFill>
        <p:spPr>
          <a:xfrm rot="16200000" flipV="1">
            <a:off x="962660" y="3148330"/>
            <a:ext cx="467995" cy="1644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7" name="文本框 56"/>
          <p:cNvSpPr txBox="1"/>
          <p:nvPr/>
        </p:nvSpPr>
        <p:spPr>
          <a:xfrm>
            <a:off x="808990" y="3429000"/>
            <a:ext cx="773430" cy="213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000" b="1">
                <a:latin typeface="+mj-lt"/>
                <a:cs typeface="+mj-lt"/>
                <a:sym typeface="+mn-ea"/>
              </a:rPr>
              <a:t>lower</a:t>
            </a:r>
            <a:endParaRPr lang="en-US" altLang="zh-CN" sz="1000" b="1">
              <a:latin typeface="+mj-lt"/>
              <a:cs typeface="+mj-lt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09625" y="2780665"/>
            <a:ext cx="773430" cy="213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000" b="1">
                <a:latin typeface="+mj-lt"/>
                <a:cs typeface="+mj-lt"/>
                <a:sym typeface="+mn-ea"/>
              </a:rPr>
              <a:t>higher</a:t>
            </a:r>
            <a:endParaRPr lang="en-US" altLang="zh-CN" sz="1000" b="1">
              <a:latin typeface="+mj-lt"/>
              <a:cs typeface="+mj-lt"/>
              <a:sym typeface="+mn-ea"/>
            </a:endParaRPr>
          </a:p>
        </p:txBody>
      </p:sp>
      <p:pic>
        <p:nvPicPr>
          <p:cNvPr id="59" name="图片 58" descr="frame0096"/>
          <p:cNvPicPr>
            <a:picLocks noChangeAspect="1"/>
          </p:cNvPicPr>
          <p:nvPr/>
        </p:nvPicPr>
        <p:blipFill>
          <a:blip r:embed="rId31"/>
          <a:srcRect l="35719" t="26898" r="12692" b="20602"/>
          <a:stretch>
            <a:fillRect/>
          </a:stretch>
        </p:blipFill>
        <p:spPr>
          <a:xfrm>
            <a:off x="8728710" y="7592695"/>
            <a:ext cx="1583055" cy="125158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534660" y="6092825"/>
            <a:ext cx="1541780" cy="1197610"/>
          </a:xfrm>
          <a:prstGeom prst="rect">
            <a:avLst/>
          </a:prstGeom>
        </p:spPr>
      </p:pic>
      <p:sp>
        <p:nvSpPr>
          <p:cNvPr id="61" name="五角星 60"/>
          <p:cNvSpPr/>
          <p:nvPr/>
        </p:nvSpPr>
        <p:spPr>
          <a:xfrm>
            <a:off x="6182995" y="6555105"/>
            <a:ext cx="178435" cy="200660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336800" y="6088380"/>
            <a:ext cx="1552575" cy="120205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4"/>
          <a:srcRect t="4184" r="2636" b="11344"/>
          <a:stretch>
            <a:fillRect/>
          </a:stretch>
        </p:blipFill>
        <p:spPr>
          <a:xfrm>
            <a:off x="7124065" y="6092825"/>
            <a:ext cx="1558290" cy="119697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728710" y="6088380"/>
            <a:ext cx="1555750" cy="1205230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344150" y="6088380"/>
            <a:ext cx="1552575" cy="1201420"/>
          </a:xfrm>
          <a:prstGeom prst="rect">
            <a:avLst/>
          </a:prstGeom>
        </p:spPr>
      </p:pic>
      <p:pic>
        <p:nvPicPr>
          <p:cNvPr id="75" name="图片 74" descr="frame0096"/>
          <p:cNvPicPr>
            <a:picLocks noChangeAspect="1"/>
          </p:cNvPicPr>
          <p:nvPr/>
        </p:nvPicPr>
        <p:blipFill>
          <a:blip r:embed="rId31"/>
          <a:srcRect l="48511" t="50583" r="35099" b="34753"/>
          <a:stretch>
            <a:fillRect/>
          </a:stretch>
        </p:blipFill>
        <p:spPr>
          <a:xfrm>
            <a:off x="10344150" y="7592695"/>
            <a:ext cx="1583055" cy="125158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48665" y="8902700"/>
            <a:ext cx="1555115" cy="119634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38"/>
          <a:srcRect l="10225" t="30058" r="42822" b="15720"/>
          <a:stretch>
            <a:fillRect/>
          </a:stretch>
        </p:blipFill>
        <p:spPr>
          <a:xfrm>
            <a:off x="2351405" y="8902700"/>
            <a:ext cx="1494790" cy="1194435"/>
          </a:xfrm>
          <a:prstGeom prst="rect">
            <a:avLst/>
          </a:prstGeom>
        </p:spPr>
      </p:pic>
      <p:sp>
        <p:nvSpPr>
          <p:cNvPr id="78" name="五角星 77"/>
          <p:cNvSpPr/>
          <p:nvPr/>
        </p:nvSpPr>
        <p:spPr>
          <a:xfrm>
            <a:off x="1200150" y="9550400"/>
            <a:ext cx="178435" cy="200660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39"/>
          <a:srcRect l="13758" t="30042" r="40219" b="9766"/>
          <a:stretch>
            <a:fillRect/>
          </a:stretch>
        </p:blipFill>
        <p:spPr>
          <a:xfrm>
            <a:off x="3936365" y="8902065"/>
            <a:ext cx="1563370" cy="1200150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0"/>
          <a:srcRect l="11871" t="36093" r="37086" b="9766"/>
          <a:stretch>
            <a:fillRect/>
          </a:stretch>
        </p:blipFill>
        <p:spPr>
          <a:xfrm>
            <a:off x="5534660" y="8902065"/>
            <a:ext cx="1560830" cy="12185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41"/>
          <a:srcRect l="16653" t="36093" r="37731" b="3715"/>
          <a:stretch>
            <a:fillRect/>
          </a:stretch>
        </p:blipFill>
        <p:spPr>
          <a:xfrm>
            <a:off x="7129145" y="8902700"/>
            <a:ext cx="1558925" cy="130556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42"/>
          <a:srcRect l="14599" t="36166" r="36711" b="9665"/>
          <a:stretch>
            <a:fillRect/>
          </a:stretch>
        </p:blipFill>
        <p:spPr>
          <a:xfrm>
            <a:off x="10344150" y="8902700"/>
            <a:ext cx="1583055" cy="127317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759825" y="8902700"/>
            <a:ext cx="1551940" cy="1354455"/>
          </a:xfrm>
          <a:prstGeom prst="rect">
            <a:avLst/>
          </a:prstGeom>
        </p:spPr>
      </p:pic>
      <p:sp>
        <p:nvSpPr>
          <p:cNvPr id="86" name="五角星 85"/>
          <p:cNvSpPr/>
          <p:nvPr/>
        </p:nvSpPr>
        <p:spPr>
          <a:xfrm>
            <a:off x="8039735" y="9692005"/>
            <a:ext cx="255905" cy="288290"/>
          </a:xfrm>
          <a:prstGeom prst="star5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>
            <a:off x="748665" y="7461250"/>
            <a:ext cx="5097145" cy="133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5809615" y="7232015"/>
            <a:ext cx="943610" cy="302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 b="1"/>
              <a:t>steps</a:t>
            </a:r>
            <a:endParaRPr lang="en-US" altLang="zh-CN" sz="2000" b="1"/>
          </a:p>
        </p:txBody>
      </p:sp>
      <p:cxnSp>
        <p:nvCxnSpPr>
          <p:cNvPr id="92" name="直接连接符 91"/>
          <p:cNvCxnSpPr/>
          <p:nvPr/>
        </p:nvCxnSpPr>
        <p:spPr>
          <a:xfrm>
            <a:off x="6677660" y="7474585"/>
            <a:ext cx="5097145" cy="13335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773430" y="10290175"/>
            <a:ext cx="5097145" cy="133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5834380" y="10060940"/>
            <a:ext cx="943610" cy="302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 b="1"/>
              <a:t>steps</a:t>
            </a:r>
            <a:endParaRPr lang="en-US" altLang="zh-CN" sz="2000" b="1"/>
          </a:p>
        </p:txBody>
      </p:sp>
      <p:cxnSp>
        <p:nvCxnSpPr>
          <p:cNvPr id="95" name="直接连接符 94"/>
          <p:cNvCxnSpPr/>
          <p:nvPr/>
        </p:nvCxnSpPr>
        <p:spPr>
          <a:xfrm>
            <a:off x="6702425" y="10303510"/>
            <a:ext cx="5097145" cy="13335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 rot="16200000">
            <a:off x="-117475" y="8100695"/>
            <a:ext cx="13373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/>
              <a:t>observation</a:t>
            </a:r>
            <a:endParaRPr lang="en-US" altLang="zh-CN" sz="1600" b="1"/>
          </a:p>
        </p:txBody>
      </p:sp>
      <p:sp>
        <p:nvSpPr>
          <p:cNvPr id="97" name="文本框 96"/>
          <p:cNvSpPr txBox="1"/>
          <p:nvPr/>
        </p:nvSpPr>
        <p:spPr>
          <a:xfrm rot="16200000">
            <a:off x="173355" y="9459595"/>
            <a:ext cx="876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/>
              <a:t>IsOM</a:t>
            </a:r>
            <a:endParaRPr lang="en-US" altLang="zh-CN" sz="1600" b="1"/>
          </a:p>
        </p:txBody>
      </p:sp>
      <p:sp>
        <p:nvSpPr>
          <p:cNvPr id="98" name="矩形 97"/>
          <p:cNvSpPr/>
          <p:nvPr/>
        </p:nvSpPr>
        <p:spPr>
          <a:xfrm>
            <a:off x="758190" y="473964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336800" y="473964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935730" y="473964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534660" y="4739640"/>
            <a:ext cx="913130" cy="208915"/>
          </a:xfrm>
          <a:prstGeom prst="rect">
            <a:avLst/>
          </a:prstGeom>
          <a:solidFill>
            <a:srgbClr val="C8F5A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reasoning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124065" y="473964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728710" y="473964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344150" y="473964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58190" y="7605395"/>
            <a:ext cx="913130" cy="208915"/>
          </a:xfrm>
          <a:prstGeom prst="rect">
            <a:avLst/>
          </a:prstGeom>
          <a:solidFill>
            <a:srgbClr val="C8F5A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reasoning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129145" y="7592695"/>
            <a:ext cx="913130" cy="208915"/>
          </a:xfrm>
          <a:prstGeom prst="rect">
            <a:avLst/>
          </a:prstGeom>
          <a:solidFill>
            <a:srgbClr val="C8F5A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reasoning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347595" y="7592695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3919855" y="7592695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5534660" y="7604760"/>
            <a:ext cx="876935" cy="208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mapping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44150" y="7592695"/>
            <a:ext cx="913130" cy="2089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finish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307955" y="949960"/>
            <a:ext cx="913130" cy="2089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finish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omposite_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4286250"/>
            <a:ext cx="2597785" cy="1462405"/>
          </a:xfrm>
          <a:prstGeom prst="rect">
            <a:avLst/>
          </a:prstGeom>
        </p:spPr>
      </p:pic>
      <p:pic>
        <p:nvPicPr>
          <p:cNvPr id="6" name="图片 5" descr="composite_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10" y="4293870"/>
            <a:ext cx="2585085" cy="1454150"/>
          </a:xfrm>
          <a:prstGeom prst="rect">
            <a:avLst/>
          </a:prstGeom>
        </p:spPr>
      </p:pic>
      <p:pic>
        <p:nvPicPr>
          <p:cNvPr id="8" name="图片 7" descr="5c75477a318a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" flipH="1">
            <a:off x="1480820" y="4963160"/>
            <a:ext cx="467360" cy="467360"/>
          </a:xfrm>
          <a:prstGeom prst="rect">
            <a:avLst/>
          </a:prstGeom>
        </p:spPr>
      </p:pic>
      <p:pic>
        <p:nvPicPr>
          <p:cNvPr id="17" name="图片 16" descr="frame00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" y="3223895"/>
            <a:ext cx="1289050" cy="1031875"/>
          </a:xfrm>
          <a:prstGeom prst="rect">
            <a:avLst/>
          </a:prstGeom>
        </p:spPr>
      </p:pic>
      <p:pic>
        <p:nvPicPr>
          <p:cNvPr id="19" name="图片 18" descr="frame00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3213100"/>
            <a:ext cx="1289050" cy="1031875"/>
          </a:xfrm>
          <a:prstGeom prst="rect">
            <a:avLst/>
          </a:prstGeom>
        </p:spPr>
      </p:pic>
      <p:pic>
        <p:nvPicPr>
          <p:cNvPr id="20" name="图片 19" descr="frame00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345" y="3213100"/>
            <a:ext cx="1289050" cy="1031875"/>
          </a:xfrm>
          <a:prstGeom prst="rect">
            <a:avLst/>
          </a:prstGeom>
        </p:spPr>
      </p:pic>
      <p:pic>
        <p:nvPicPr>
          <p:cNvPr id="21" name="图片 20" descr="frame00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715" y="3213100"/>
            <a:ext cx="1291590" cy="10331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50850" y="4286250"/>
            <a:ext cx="37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15310" y="4293235"/>
            <a:ext cx="37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B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60220" y="314134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11345" y="3141345"/>
            <a:ext cx="26289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B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50850" y="239395"/>
            <a:ext cx="522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C00000"/>
                </a:solidFill>
              </a:rPr>
              <a:t>Hi-Way (ours)</a:t>
            </a:r>
            <a:endParaRPr lang="en-US" altLang="zh-CN" b="1">
              <a:solidFill>
                <a:srgbClr val="C00000"/>
              </a:solidFill>
            </a:endParaRPr>
          </a:p>
        </p:txBody>
      </p:sp>
      <p:pic>
        <p:nvPicPr>
          <p:cNvPr id="31" name="图片 30" descr="composite_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8345" y="4293870"/>
            <a:ext cx="2586355" cy="1455420"/>
          </a:xfrm>
          <a:prstGeom prst="rect">
            <a:avLst/>
          </a:prstGeom>
        </p:spPr>
      </p:pic>
      <p:pic>
        <p:nvPicPr>
          <p:cNvPr id="32" name="图片 31" descr="composite_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0260" y="4288790"/>
            <a:ext cx="2596515" cy="1460500"/>
          </a:xfrm>
          <a:prstGeom prst="rect">
            <a:avLst/>
          </a:prstGeom>
        </p:spPr>
      </p:pic>
      <p:pic>
        <p:nvPicPr>
          <p:cNvPr id="37" name="图片 36" descr="图片1_wipe_b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40000">
            <a:off x="1275715" y="5343525"/>
            <a:ext cx="320675" cy="420370"/>
          </a:xfrm>
          <a:prstGeom prst="rect">
            <a:avLst/>
          </a:prstGeom>
        </p:spPr>
      </p:pic>
      <p:pic>
        <p:nvPicPr>
          <p:cNvPr id="38" name="图片 37" descr="frame00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1360" y="3213100"/>
            <a:ext cx="1289685" cy="1031875"/>
          </a:xfrm>
          <a:prstGeom prst="rect">
            <a:avLst/>
          </a:prstGeom>
        </p:spPr>
      </p:pic>
      <p:pic>
        <p:nvPicPr>
          <p:cNvPr id="40" name="图片 39" descr="frame00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2635" y="3213100"/>
            <a:ext cx="1289685" cy="1031875"/>
          </a:xfrm>
          <a:prstGeom prst="rect">
            <a:avLst/>
          </a:prstGeom>
        </p:spPr>
      </p:pic>
      <p:pic>
        <p:nvPicPr>
          <p:cNvPr id="41" name="图片 40" descr="frame00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3910" y="3213100"/>
            <a:ext cx="1289685" cy="1031875"/>
          </a:xfrm>
          <a:prstGeom prst="rect">
            <a:avLst/>
          </a:prstGeom>
        </p:spPr>
      </p:pic>
      <p:pic>
        <p:nvPicPr>
          <p:cNvPr id="42" name="图片 41" descr="frame00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35185" y="3213100"/>
            <a:ext cx="1289685" cy="1031875"/>
          </a:xfrm>
          <a:prstGeom prst="rect">
            <a:avLst/>
          </a:prstGeom>
        </p:spPr>
      </p:pic>
      <p:pic>
        <p:nvPicPr>
          <p:cNvPr id="43" name="图片 42" descr="marker_green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320000">
            <a:off x="4161155" y="4667885"/>
            <a:ext cx="292100" cy="382905"/>
          </a:xfrm>
          <a:prstGeom prst="rect">
            <a:avLst/>
          </a:prstGeom>
        </p:spPr>
      </p:pic>
      <p:pic>
        <p:nvPicPr>
          <p:cNvPr id="44" name="图片 43" descr="图片1_wipe_b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40000">
            <a:off x="6460490" y="5343525"/>
            <a:ext cx="320675" cy="420370"/>
          </a:xfrm>
          <a:prstGeom prst="rect">
            <a:avLst/>
          </a:prstGeom>
        </p:spPr>
      </p:pic>
      <p:pic>
        <p:nvPicPr>
          <p:cNvPr id="45" name="图片 44" descr="marker_green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320000">
            <a:off x="9057640" y="4580890"/>
            <a:ext cx="292100" cy="38290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5808345" y="239395"/>
            <a:ext cx="5198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C000"/>
                </a:solidFill>
              </a:rPr>
              <a:t>NaVid</a:t>
            </a:r>
            <a:endParaRPr lang="en-US" altLang="zh-CN" b="1">
              <a:solidFill>
                <a:srgbClr val="FFC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104380" y="314134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C000"/>
                </a:solidFill>
              </a:rPr>
              <a:t>A</a:t>
            </a:r>
            <a:endParaRPr lang="en-US" altLang="zh-CN" b="1">
              <a:solidFill>
                <a:srgbClr val="FFC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800725" y="428688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C000"/>
                </a:solidFill>
              </a:rPr>
              <a:t>A</a:t>
            </a:r>
            <a:endParaRPr lang="en-US" altLang="zh-CN" b="1">
              <a:solidFill>
                <a:srgbClr val="FFC0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30260" y="4283710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C000"/>
                </a:solidFill>
              </a:rPr>
              <a:t>B</a:t>
            </a:r>
            <a:endParaRPr lang="en-US" altLang="zh-CN" b="1">
              <a:solidFill>
                <a:srgbClr val="FFC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713595" y="314134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C000"/>
                </a:solidFill>
              </a:rPr>
              <a:t>B</a:t>
            </a:r>
            <a:endParaRPr lang="en-US" altLang="zh-CN" b="1">
              <a:solidFill>
                <a:srgbClr val="FFC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 rot="16200000">
            <a:off x="-984885" y="4291965"/>
            <a:ext cx="25165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ym typeface="+mn-ea"/>
              </a:rPr>
              <a:t>Non-Visible</a:t>
            </a:r>
            <a:endParaRPr lang="en-US" altLang="zh-CN" sz="2000" b="1">
              <a:sym typeface="+mn-ea"/>
            </a:endParaRPr>
          </a:p>
        </p:txBody>
      </p:sp>
      <p:pic>
        <p:nvPicPr>
          <p:cNvPr id="52" name="图片 51" descr="composite_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01360" y="1669415"/>
            <a:ext cx="2586355" cy="1454785"/>
          </a:xfrm>
          <a:prstGeom prst="rect">
            <a:avLst/>
          </a:prstGeom>
        </p:spPr>
      </p:pic>
      <p:pic>
        <p:nvPicPr>
          <p:cNvPr id="53" name="图片 52" descr="composite_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23275" y="1669415"/>
            <a:ext cx="2596515" cy="1460500"/>
          </a:xfrm>
          <a:prstGeom prst="rect">
            <a:avLst/>
          </a:prstGeom>
        </p:spPr>
      </p:pic>
      <p:pic>
        <p:nvPicPr>
          <p:cNvPr id="54" name="图片 53" descr="frame000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09615" y="607695"/>
            <a:ext cx="1282065" cy="1025525"/>
          </a:xfrm>
          <a:prstGeom prst="rect">
            <a:avLst/>
          </a:prstGeom>
        </p:spPr>
      </p:pic>
      <p:pic>
        <p:nvPicPr>
          <p:cNvPr id="55" name="图片 54" descr="frame00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18985" y="607695"/>
            <a:ext cx="1282065" cy="1025525"/>
          </a:xfrm>
          <a:prstGeom prst="rect">
            <a:avLst/>
          </a:prstGeom>
        </p:spPr>
      </p:pic>
      <p:pic>
        <p:nvPicPr>
          <p:cNvPr id="56" name="图片 55" descr="frame00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8355" y="607695"/>
            <a:ext cx="1282065" cy="1025525"/>
          </a:xfrm>
          <a:prstGeom prst="rect">
            <a:avLst/>
          </a:prstGeom>
        </p:spPr>
      </p:pic>
      <p:pic>
        <p:nvPicPr>
          <p:cNvPr id="57" name="图片 56" descr="frame00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37725" y="607695"/>
            <a:ext cx="1282065" cy="1025525"/>
          </a:xfrm>
          <a:prstGeom prst="rect">
            <a:avLst/>
          </a:prstGeom>
        </p:spPr>
      </p:pic>
      <p:pic>
        <p:nvPicPr>
          <p:cNvPr id="58" name="图片 57" descr="图片1_wipe_b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240000">
            <a:off x="7052945" y="2611120"/>
            <a:ext cx="320675" cy="420370"/>
          </a:xfrm>
          <a:prstGeom prst="rect">
            <a:avLst/>
          </a:prstGeom>
        </p:spPr>
      </p:pic>
      <p:pic>
        <p:nvPicPr>
          <p:cNvPr id="59" name="图片 58" descr="marker_green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7640" y="1991995"/>
            <a:ext cx="292100" cy="382905"/>
          </a:xfrm>
          <a:prstGeom prst="rect">
            <a:avLst/>
          </a:prstGeom>
        </p:spPr>
      </p:pic>
      <p:pic>
        <p:nvPicPr>
          <p:cNvPr id="60" name="图片 59" descr="composite_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9900" y="1670685"/>
            <a:ext cx="2581910" cy="1452880"/>
          </a:xfrm>
          <a:prstGeom prst="rect">
            <a:avLst/>
          </a:prstGeom>
        </p:spPr>
      </p:pic>
      <p:pic>
        <p:nvPicPr>
          <p:cNvPr id="61" name="图片 60" descr="composite_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98800" y="1670685"/>
            <a:ext cx="2588895" cy="1456690"/>
          </a:xfrm>
          <a:prstGeom prst="rect">
            <a:avLst/>
          </a:prstGeom>
        </p:spPr>
      </p:pic>
      <p:pic>
        <p:nvPicPr>
          <p:cNvPr id="62" name="图片 61" descr="frame00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9425" y="607695"/>
            <a:ext cx="1270000" cy="1016000"/>
          </a:xfrm>
          <a:prstGeom prst="rect">
            <a:avLst/>
          </a:prstGeom>
        </p:spPr>
      </p:pic>
      <p:pic>
        <p:nvPicPr>
          <p:cNvPr id="63" name="图片 62" descr="frame002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90065" y="607695"/>
            <a:ext cx="1270000" cy="1016000"/>
          </a:xfrm>
          <a:prstGeom prst="rect">
            <a:avLst/>
          </a:prstGeom>
        </p:spPr>
      </p:pic>
      <p:pic>
        <p:nvPicPr>
          <p:cNvPr id="64" name="图片 63" descr="frame00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11980" y="607695"/>
            <a:ext cx="1270000" cy="1016000"/>
          </a:xfrm>
          <a:prstGeom prst="rect">
            <a:avLst/>
          </a:prstGeom>
        </p:spPr>
      </p:pic>
      <p:pic>
        <p:nvPicPr>
          <p:cNvPr id="65" name="图片 64" descr="frame000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00705" y="608330"/>
            <a:ext cx="1270635" cy="1016635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 rot="16200000">
            <a:off x="-991870" y="1671320"/>
            <a:ext cx="25247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ym typeface="+mn-ea"/>
              </a:rPr>
              <a:t>Visible</a:t>
            </a:r>
            <a:endParaRPr lang="en-US" altLang="zh-CN" sz="2000" b="1"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9900" y="166941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098800" y="1669415"/>
            <a:ext cx="37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B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800725" y="166941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C000"/>
                </a:solidFill>
              </a:rPr>
              <a:t>A</a:t>
            </a:r>
            <a:endParaRPr lang="en-US" altLang="zh-CN" b="1">
              <a:solidFill>
                <a:srgbClr val="FFC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428355" y="166941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C000"/>
                </a:solidFill>
              </a:rPr>
              <a:t>B</a:t>
            </a:r>
            <a:endParaRPr lang="en-US" altLang="zh-CN" b="1">
              <a:solidFill>
                <a:srgbClr val="FFC0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387850" y="551815"/>
            <a:ext cx="28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B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100705" y="55181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118985" y="55181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C000"/>
                </a:solidFill>
              </a:rPr>
              <a:t>A</a:t>
            </a:r>
            <a:endParaRPr lang="en-US" altLang="zh-CN" b="1">
              <a:solidFill>
                <a:srgbClr val="FFC000"/>
              </a:solidFill>
            </a:endParaRPr>
          </a:p>
        </p:txBody>
      </p:sp>
      <p:pic>
        <p:nvPicPr>
          <p:cNvPr id="74" name="图片 73" descr="5c75477a318a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" flipH="1">
            <a:off x="1480820" y="2371725"/>
            <a:ext cx="467360" cy="467360"/>
          </a:xfrm>
          <a:prstGeom prst="rect">
            <a:avLst/>
          </a:prstGeom>
        </p:spPr>
      </p:pic>
      <p:pic>
        <p:nvPicPr>
          <p:cNvPr id="75" name="图片 74" descr="图片1_wipe_b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40000">
            <a:off x="1276350" y="2663825"/>
            <a:ext cx="320675" cy="420370"/>
          </a:xfrm>
          <a:prstGeom prst="rect">
            <a:avLst/>
          </a:prstGeom>
        </p:spPr>
      </p:pic>
      <p:pic>
        <p:nvPicPr>
          <p:cNvPr id="76" name="图片 75" descr="marker_green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700000">
            <a:off x="3836035" y="2094865"/>
            <a:ext cx="292100" cy="382905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9735185" y="551815"/>
            <a:ext cx="280670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rgbClr val="FFC000"/>
                </a:solidFill>
              </a:rPr>
              <a:t>B</a:t>
            </a:r>
            <a:endParaRPr lang="en-US" altLang="zh-CN" b="1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04605" y="5412740"/>
            <a:ext cx="57086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fail !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7395" y="5412740"/>
            <a:ext cx="102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success!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5640" y="2708910"/>
            <a:ext cx="102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success!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80100" y="2708910"/>
            <a:ext cx="102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success!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圆角矩形 20"/>
          <p:cNvSpPr/>
          <p:nvPr/>
        </p:nvSpPr>
        <p:spPr>
          <a:xfrm>
            <a:off x="780415" y="476885"/>
            <a:ext cx="7725410" cy="563880"/>
          </a:xfrm>
          <a:prstGeom prst="roundRect">
            <a:avLst>
              <a:gd name="adj" fmla="val 9102"/>
            </a:avLst>
          </a:prstGeom>
          <a:solidFill>
            <a:srgbClr val="EDEDED"/>
          </a:solidFill>
          <a:ln w="2857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“</a:t>
            </a:r>
            <a:r>
              <a:rPr lang="en-US" altLang="zh-CN" sz="1600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Trun around and go to the blue box on the ground</a:t>
            </a:r>
            <a:r>
              <a:rPr lang="zh-CN" altLang="en-US" sz="1600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”</a:t>
            </a:r>
            <a:endParaRPr lang="zh-CN" altLang="en-US" sz="1600" b="1" i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22" name="图片 21" descr="图片2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" y="380365"/>
            <a:ext cx="653415" cy="734060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6675" y="1196975"/>
            <a:ext cx="8438515" cy="1793875"/>
          </a:xfrm>
          <a:prstGeom prst="roundRect">
            <a:avLst>
              <a:gd name="adj" fmla="val 5504"/>
            </a:avLst>
          </a:prstGeom>
          <a:solidFill>
            <a:srgbClr val="F7FDFE"/>
          </a:solidFill>
          <a:ln w="28575">
            <a:solidFill>
              <a:schemeClr val="accent1">
                <a:lumMod val="90000"/>
              </a:schemeClr>
            </a:solidFill>
            <a:prstDash val="lg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ym typeface="+mn-ea"/>
              </a:rPr>
              <a:t>steps</a:t>
            </a:r>
            <a:endParaRPr lang="zh-CN" altLang="en-US"/>
          </a:p>
        </p:txBody>
      </p:sp>
      <p:pic>
        <p:nvPicPr>
          <p:cNvPr id="4" name="图片 3" descr="composite_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" y="1507490"/>
            <a:ext cx="2482215" cy="1396365"/>
          </a:xfrm>
          <a:prstGeom prst="rect">
            <a:avLst/>
          </a:prstGeom>
        </p:spPr>
      </p:pic>
      <p:pic>
        <p:nvPicPr>
          <p:cNvPr id="74" name="图片 73" descr="5c75477a318a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" flipH="1">
            <a:off x="1362710" y="2319655"/>
            <a:ext cx="467360" cy="467360"/>
          </a:xfrm>
          <a:prstGeom prst="rect">
            <a:avLst/>
          </a:prstGeom>
        </p:spPr>
      </p:pic>
      <p:pic>
        <p:nvPicPr>
          <p:cNvPr id="6" name="图片 5" descr="composite_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495" y="1507490"/>
            <a:ext cx="2482215" cy="1396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59785" y="2435860"/>
            <a:ext cx="57086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fail !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7035" y="1196975"/>
            <a:ext cx="2477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C00000"/>
                </a:solidFill>
              </a:rPr>
              <a:t>Hi-Way (ours)</a:t>
            </a:r>
            <a:endParaRPr lang="en-US" altLang="zh-CN" sz="1400" b="1">
              <a:solidFill>
                <a:srgbClr val="C0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071495" y="1200785"/>
            <a:ext cx="24822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FFC000"/>
                </a:solidFill>
              </a:rPr>
              <a:t>NaVid</a:t>
            </a:r>
            <a:endParaRPr lang="en-US" altLang="zh-CN" sz="1400" b="1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9425" y="2401570"/>
            <a:ext cx="102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success!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5570" y="-27940"/>
            <a:ext cx="3077845" cy="3128645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10291445" y="1772920"/>
            <a:ext cx="1270635" cy="635"/>
          </a:xfrm>
          <a:prstGeom prst="line">
            <a:avLst/>
          </a:prstGeom>
          <a:ln w="38100">
            <a:solidFill>
              <a:srgbClr val="FFC20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1715750" y="-26670"/>
            <a:ext cx="134620" cy="1238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1787505" y="45085"/>
            <a:ext cx="1296035" cy="0"/>
          </a:xfrm>
          <a:prstGeom prst="line">
            <a:avLst/>
          </a:prstGeom>
          <a:ln w="38100">
            <a:solidFill>
              <a:srgbClr val="FFC20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2939395" y="-99060"/>
            <a:ext cx="22186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latin typeface="+mj-lt"/>
                <a:ea typeface="方正仿宋_GB2312" panose="02000000000000000000" charset="-122"/>
                <a:cs typeface="+mj-lt"/>
                <a:sym typeface="+mn-ea"/>
              </a:rPr>
              <a:t>Hikvision CU-013</a:t>
            </a:r>
            <a:endParaRPr lang="en-US" altLang="zh-CN" sz="18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723495" y="909320"/>
            <a:ext cx="134620" cy="1238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2795885" y="981075"/>
            <a:ext cx="647700" cy="0"/>
          </a:xfrm>
          <a:prstGeom prst="line">
            <a:avLst/>
          </a:prstGeom>
          <a:ln w="38100">
            <a:solidFill>
              <a:srgbClr val="FFC20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3299440" y="836930"/>
            <a:ext cx="18948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Livox Mid-360</a:t>
            </a:r>
            <a:endParaRPr lang="en-US" altLang="zh-CN" sz="18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507595" y="1701165"/>
            <a:ext cx="134620" cy="1238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2579350" y="1754505"/>
            <a:ext cx="864235" cy="19050"/>
          </a:xfrm>
          <a:prstGeom prst="line">
            <a:avLst/>
          </a:prstGeom>
          <a:ln w="38100">
            <a:solidFill>
              <a:srgbClr val="FFC20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3299440" y="162941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Jetson AGX Orin</a:t>
            </a:r>
            <a:endParaRPr lang="en-US" altLang="zh-CN" sz="18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499215" y="1701165"/>
            <a:ext cx="134620" cy="1238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10363200" y="1032510"/>
            <a:ext cx="438785" cy="635"/>
          </a:xfrm>
          <a:prstGeom prst="line">
            <a:avLst/>
          </a:prstGeom>
          <a:ln w="38100">
            <a:solidFill>
              <a:srgbClr val="FFC20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0707370" y="958215"/>
            <a:ext cx="134620" cy="1238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478010" y="878840"/>
            <a:ext cx="10248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Screen</a:t>
            </a:r>
            <a:endParaRPr lang="en-US" altLang="zh-CN" sz="18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465310" y="1628775"/>
            <a:ext cx="974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Battery</a:t>
            </a:r>
            <a:endParaRPr lang="en-US" altLang="zh-CN" sz="18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pic>
        <p:nvPicPr>
          <p:cNvPr id="26" name="图片 25" descr="a7745ae020f4f30388689046d5934218"/>
          <p:cNvPicPr>
            <a:picLocks noChangeAspect="1"/>
          </p:cNvPicPr>
          <p:nvPr/>
        </p:nvPicPr>
        <p:blipFill>
          <a:blip r:embed="rId2">
            <a:lum bright="6000" contrast="18000"/>
          </a:blip>
          <a:srcRect l="24484" t="37537" r="10482" b="40698"/>
          <a:stretch>
            <a:fillRect/>
          </a:stretch>
        </p:blipFill>
        <p:spPr>
          <a:xfrm>
            <a:off x="5102860" y="-99060"/>
            <a:ext cx="4292600" cy="3264535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6529705" y="1849755"/>
            <a:ext cx="1336675" cy="125095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7753985" y="1412875"/>
            <a:ext cx="2232025" cy="60896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-2802255" y="-144780"/>
            <a:ext cx="7900035" cy="3380740"/>
            <a:chOff x="-4121" y="-94"/>
            <a:chExt cx="12155" cy="4971"/>
          </a:xfrm>
        </p:grpSpPr>
        <p:pic>
          <p:nvPicPr>
            <p:cNvPr id="5" name="图片 4" descr="图片1-removebg-preview (3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5" y="-44"/>
              <a:ext cx="4315" cy="4781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4382" y="296"/>
              <a:ext cx="1021" cy="0"/>
            </a:xfrm>
            <a:prstGeom prst="line">
              <a:avLst/>
            </a:prstGeom>
            <a:ln w="38100">
              <a:solidFill>
                <a:srgbClr val="FFC20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4269" y="184"/>
              <a:ext cx="212" cy="1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010" y="79"/>
              <a:ext cx="2826" cy="48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altLang="zh-CN" sz="1800" b="1">
                  <a:latin typeface="+mj-lt"/>
                  <a:ea typeface="方正仿宋_GB2312" panose="02000000000000000000" charset="-122"/>
                  <a:cs typeface="+mj-lt"/>
                  <a:sym typeface="+mn-ea"/>
                </a:rPr>
                <a:t>Simulated camera</a:t>
              </a:r>
              <a:endParaRPr lang="en-US" altLang="zh-CN" sz="1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49" y="2989"/>
              <a:ext cx="212" cy="1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064" y="3086"/>
              <a:ext cx="682" cy="0"/>
            </a:xfrm>
            <a:prstGeom prst="line">
              <a:avLst/>
            </a:prstGeom>
            <a:ln w="38100">
              <a:solidFill>
                <a:srgbClr val="FFC20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5330" y="2874"/>
              <a:ext cx="2704" cy="9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800" b="1">
                  <a:latin typeface="+mj-lt"/>
                  <a:ea typeface="方正仿宋_GB2312" panose="02000000000000000000" charset="-122"/>
                  <a:cs typeface="+mj-lt"/>
                  <a:sym typeface="+mn-ea"/>
                </a:rPr>
                <a:t>Simulated LiDAR</a:t>
              </a:r>
              <a:endParaRPr lang="en-US" altLang="zh-CN" sz="1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rcRect l="13778" t="7590" r="13413" b="12594"/>
            <a:stretch>
              <a:fillRect/>
            </a:stretch>
          </p:blipFill>
          <p:spPr>
            <a:xfrm>
              <a:off x="-4121" y="-94"/>
              <a:ext cx="5758" cy="4971"/>
            </a:xfrm>
            <a:prstGeom prst="rect">
              <a:avLst/>
            </a:prstGeom>
          </p:spPr>
        </p:pic>
        <p:sp>
          <p:nvSpPr>
            <p:cNvPr id="30" name="圆角矩形 29"/>
            <p:cNvSpPr/>
            <p:nvPr/>
          </p:nvSpPr>
          <p:spPr>
            <a:xfrm>
              <a:off x="-719" y="2586"/>
              <a:ext cx="1300" cy="1299"/>
            </a:xfrm>
            <a:prstGeom prst="roundRect">
              <a:avLst/>
            </a:prstGeom>
            <a:noFill/>
            <a:ln w="57150">
              <a:solidFill>
                <a:srgbClr val="5B9BD5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 flipV="1">
              <a:off x="188" y="1998"/>
              <a:ext cx="2608" cy="765"/>
            </a:xfrm>
            <a:prstGeom prst="straightConnector1">
              <a:avLst/>
            </a:prstGeom>
            <a:ln w="57150">
              <a:solidFill>
                <a:srgbClr val="5B9BD5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" name="圆角矩形 31"/>
            <p:cNvSpPr/>
            <p:nvPr/>
          </p:nvSpPr>
          <p:spPr>
            <a:xfrm>
              <a:off x="2115" y="0"/>
              <a:ext cx="5721" cy="4736"/>
            </a:xfrm>
            <a:prstGeom prst="roundRect">
              <a:avLst>
                <a:gd name="adj" fmla="val 8975"/>
              </a:avLst>
            </a:prstGeom>
            <a:noFill/>
            <a:ln w="57150">
              <a:solidFill>
                <a:srgbClr val="5B9BD5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9538335" y="-59690"/>
            <a:ext cx="5588635" cy="3222625"/>
          </a:xfrm>
          <a:prstGeom prst="roundRect">
            <a:avLst>
              <a:gd name="adj" fmla="val 8177"/>
            </a:avLst>
          </a:prstGeom>
          <a:noFill/>
          <a:ln w="571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-2802890" y="3235960"/>
            <a:ext cx="7771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(a) Simulated robot setup  </a:t>
            </a:r>
            <a:endParaRPr lang="en-US" altLang="zh-CN" sz="24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23180" y="3242945"/>
            <a:ext cx="100215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(b) Real-world robot setup  </a:t>
            </a:r>
            <a:endParaRPr lang="en-US" altLang="zh-CN" sz="24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" name="矩形 86"/>
          <p:cNvSpPr/>
          <p:nvPr/>
        </p:nvSpPr>
        <p:spPr>
          <a:xfrm>
            <a:off x="3633470" y="3717290"/>
            <a:ext cx="2968625" cy="995680"/>
          </a:xfrm>
          <a:prstGeom prst="rect">
            <a:avLst/>
          </a:prstGeom>
          <a:solidFill>
            <a:srgbClr val="F8CBA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5471160" y="3989705"/>
            <a:ext cx="124142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l">
              <a:buFont typeface="Wingdings" panose="05000000000000000000" charset="0"/>
              <a:buChar char=""/>
            </a:pPr>
            <a:r>
              <a:rPr lang="en-US" altLang="zh-CN" sz="800" b="1">
                <a:solidFill>
                  <a:schemeClr val="tx1"/>
                </a:solidFill>
              </a:rPr>
              <a:t>3D simulation</a:t>
            </a:r>
            <a:endParaRPr lang="en-US" altLang="zh-CN" sz="800" b="1"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charset="0"/>
              <a:buChar char=""/>
            </a:pPr>
            <a:r>
              <a:rPr lang="en-US" altLang="zh-CN" sz="800" b="1">
                <a:solidFill>
                  <a:schemeClr val="tx1"/>
                </a:solidFill>
              </a:rPr>
              <a:t>perfect odometry</a:t>
            </a:r>
            <a:endParaRPr lang="en-US" altLang="zh-CN" sz="800" b="1"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charset="0"/>
              <a:buChar char=""/>
            </a:pPr>
            <a:r>
              <a:rPr lang="en-US" altLang="zh-CN" sz="800" b="1">
                <a:solidFill>
                  <a:schemeClr val="tx1"/>
                </a:solidFill>
              </a:rPr>
              <a:t>difficult sim2real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39470" y="404495"/>
            <a:ext cx="21596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>
                <a:latin typeface="+mj-lt"/>
                <a:cs typeface="+mj-lt"/>
                <a:sym typeface="+mn-ea"/>
              </a:rPr>
              <a:t>pre-recorded panoramas</a:t>
            </a:r>
            <a:endParaRPr lang="en-US" altLang="zh-CN" sz="1200" b="1">
              <a:latin typeface="+mj-lt"/>
              <a:cs typeface="+mj-lt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51180" y="1790700"/>
            <a:ext cx="2788285" cy="1902460"/>
            <a:chOff x="1662" y="2494"/>
            <a:chExt cx="3174" cy="2566"/>
          </a:xfrm>
        </p:grpSpPr>
        <p:pic>
          <p:nvPicPr>
            <p:cNvPr id="7" name="图片 6" descr="teaser"/>
            <p:cNvPicPr>
              <a:picLocks noChangeAspect="1"/>
            </p:cNvPicPr>
            <p:nvPr/>
          </p:nvPicPr>
          <p:blipFill>
            <a:blip r:embed="rId1"/>
            <a:srcRect l="14979" t="1075" r="52824" b="22183"/>
            <a:stretch>
              <a:fillRect/>
            </a:stretch>
          </p:blipFill>
          <p:spPr>
            <a:xfrm>
              <a:off x="1662" y="2494"/>
              <a:ext cx="3175" cy="2566"/>
            </a:xfrm>
            <a:prstGeom prst="rect">
              <a:avLst/>
            </a:prstGeom>
          </p:spPr>
        </p:pic>
        <p:sp>
          <p:nvSpPr>
            <p:cNvPr id="16" name="椭圆 15"/>
            <p:cNvSpPr/>
            <p:nvPr/>
          </p:nvSpPr>
          <p:spPr>
            <a:xfrm>
              <a:off x="3703" y="3806"/>
              <a:ext cx="120" cy="1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425" y="4065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36" y="4065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10" y="4193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16" idx="3"/>
              <a:endCxn id="18" idx="7"/>
            </p:cNvCxnSpPr>
            <p:nvPr/>
          </p:nvCxnSpPr>
          <p:spPr>
            <a:xfrm flipH="1">
              <a:off x="3527" y="3908"/>
              <a:ext cx="194" cy="17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8" idx="2"/>
              <a:endCxn id="19" idx="6"/>
            </p:cNvCxnSpPr>
            <p:nvPr/>
          </p:nvCxnSpPr>
          <p:spPr>
            <a:xfrm flipH="1">
              <a:off x="3256" y="4125"/>
              <a:ext cx="1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9" idx="2"/>
              <a:endCxn id="20" idx="7"/>
            </p:cNvCxnSpPr>
            <p:nvPr/>
          </p:nvCxnSpPr>
          <p:spPr>
            <a:xfrm flipH="1">
              <a:off x="3012" y="4125"/>
              <a:ext cx="124" cy="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20" idx="2"/>
              <a:endCxn id="17" idx="1"/>
            </p:cNvCxnSpPr>
            <p:nvPr/>
          </p:nvCxnSpPr>
          <p:spPr>
            <a:xfrm flipH="1">
              <a:off x="2343" y="4253"/>
              <a:ext cx="567" cy="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" name="十字星 16"/>
            <p:cNvSpPr/>
            <p:nvPr/>
          </p:nvSpPr>
          <p:spPr>
            <a:xfrm>
              <a:off x="2343" y="4125"/>
              <a:ext cx="203" cy="293"/>
            </a:xfrm>
            <a:prstGeom prst="star4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3136" y="3138"/>
              <a:ext cx="585" cy="66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7" name="图片 26" descr="ChatGPT Image Dec 14, 2025, 12_01_05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6" y="2678"/>
              <a:ext cx="762" cy="762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" y="680085"/>
            <a:ext cx="1950085" cy="9823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8" name="直接连接符 37"/>
          <p:cNvCxnSpPr>
            <a:stCxn id="27" idx="0"/>
          </p:cNvCxnSpPr>
          <p:nvPr/>
        </p:nvCxnSpPr>
        <p:spPr>
          <a:xfrm flipH="1" flipV="1">
            <a:off x="911225" y="1703070"/>
            <a:ext cx="970915" cy="22415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7" idx="0"/>
          </p:cNvCxnSpPr>
          <p:nvPr/>
        </p:nvCxnSpPr>
        <p:spPr>
          <a:xfrm flipV="1">
            <a:off x="1882140" y="1703070"/>
            <a:ext cx="973455" cy="22415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 rot="0">
            <a:off x="3633470" y="1699895"/>
            <a:ext cx="2968625" cy="1992630"/>
            <a:chOff x="8005" y="2338"/>
            <a:chExt cx="3522" cy="2948"/>
          </a:xfrm>
        </p:grpSpPr>
        <p:pic>
          <p:nvPicPr>
            <p:cNvPr id="13" name="图片 12" descr="图片1 (1)"/>
            <p:cNvPicPr>
              <a:picLocks noChangeAspect="1"/>
            </p:cNvPicPr>
            <p:nvPr/>
          </p:nvPicPr>
          <p:blipFill>
            <a:blip r:embed="rId4"/>
            <a:srcRect l="27223" r="16128" b="22067"/>
            <a:stretch>
              <a:fillRect/>
            </a:stretch>
          </p:blipFill>
          <p:spPr>
            <a:xfrm>
              <a:off x="8005" y="2338"/>
              <a:ext cx="3523" cy="2949"/>
            </a:xfrm>
            <a:prstGeom prst="rect">
              <a:avLst/>
            </a:prstGeom>
          </p:spPr>
        </p:pic>
        <p:sp>
          <p:nvSpPr>
            <p:cNvPr id="64" name="十字星 63"/>
            <p:cNvSpPr/>
            <p:nvPr/>
          </p:nvSpPr>
          <p:spPr>
            <a:xfrm>
              <a:off x="8806" y="4313"/>
              <a:ext cx="203" cy="293"/>
            </a:xfrm>
            <a:prstGeom prst="star4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0167" y="3926"/>
              <a:ext cx="120" cy="1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8932" y="3990"/>
              <a:ext cx="1238" cy="443"/>
            </a:xfrm>
            <a:custGeom>
              <a:avLst/>
              <a:gdLst>
                <a:gd name="connisteX0" fmla="*/ 790623 w 790623"/>
                <a:gd name="connsiteY0" fmla="*/ 0 h 281305"/>
                <a:gd name="connisteX1" fmla="*/ 614728 w 790623"/>
                <a:gd name="connsiteY1" fmla="*/ 126365 h 281305"/>
                <a:gd name="connisteX2" fmla="*/ 400098 w 790623"/>
                <a:gd name="connsiteY2" fmla="*/ 142875 h 281305"/>
                <a:gd name="connisteX3" fmla="*/ 193088 w 790623"/>
                <a:gd name="connsiteY3" fmla="*/ 202565 h 281305"/>
                <a:gd name="connisteX4" fmla="*/ 43228 w 790623"/>
                <a:gd name="connsiteY4" fmla="*/ 250190 h 281305"/>
                <a:gd name="connisteX5" fmla="*/ 48 w 790623"/>
                <a:gd name="connsiteY5" fmla="*/ 281305 h 281305"/>
                <a:gd name="connisteX6" fmla="*/ 45768 w 790623"/>
                <a:gd name="connsiteY6" fmla="*/ 297815 h 2813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90624" h="281305">
                  <a:moveTo>
                    <a:pt x="790624" y="0"/>
                  </a:moveTo>
                  <a:cubicBezTo>
                    <a:pt x="759509" y="24765"/>
                    <a:pt x="692834" y="97790"/>
                    <a:pt x="614729" y="126365"/>
                  </a:cubicBezTo>
                  <a:cubicBezTo>
                    <a:pt x="536624" y="154940"/>
                    <a:pt x="484554" y="127635"/>
                    <a:pt x="400099" y="142875"/>
                  </a:cubicBezTo>
                  <a:cubicBezTo>
                    <a:pt x="315644" y="158115"/>
                    <a:pt x="264209" y="180975"/>
                    <a:pt x="193089" y="202565"/>
                  </a:cubicBezTo>
                  <a:cubicBezTo>
                    <a:pt x="121969" y="224155"/>
                    <a:pt x="81964" y="234315"/>
                    <a:pt x="43229" y="250190"/>
                  </a:cubicBezTo>
                  <a:cubicBezTo>
                    <a:pt x="4494" y="266065"/>
                    <a:pt x="-586" y="271780"/>
                    <a:pt x="49" y="28130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3" name="直接箭头连接符 102"/>
            <p:cNvCxnSpPr>
              <a:stCxn id="14" idx="1"/>
            </p:cNvCxnSpPr>
            <p:nvPr/>
          </p:nvCxnSpPr>
          <p:spPr>
            <a:xfrm flipH="1" flipV="1">
              <a:off x="9600" y="3276"/>
              <a:ext cx="585" cy="66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2" name="图片 11" descr="ChatGPT Image Dec 14, 2025, 12_01_05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" y="2792"/>
              <a:ext cx="762" cy="762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605" y="680085"/>
            <a:ext cx="1507490" cy="1057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6" name="直接连接符 45"/>
          <p:cNvCxnSpPr/>
          <p:nvPr/>
        </p:nvCxnSpPr>
        <p:spPr>
          <a:xfrm flipV="1">
            <a:off x="4977765" y="1762125"/>
            <a:ext cx="758190" cy="239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4185920" y="1762125"/>
            <a:ext cx="791845" cy="239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898265" y="409575"/>
            <a:ext cx="21596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>
                <a:latin typeface="+mj-lt"/>
                <a:cs typeface="+mj-lt"/>
                <a:sym typeface="+mn-ea"/>
              </a:rPr>
              <a:t>rendered egocentric</a:t>
            </a:r>
            <a:endParaRPr lang="en-US" altLang="zh-CN" sz="1200" b="1">
              <a:latin typeface="+mj-lt"/>
              <a:cs typeface="+mj-lt"/>
              <a:sym typeface="+mn-ea"/>
            </a:endParaRPr>
          </a:p>
        </p:txBody>
      </p:sp>
      <p:grpSp>
        <p:nvGrpSpPr>
          <p:cNvPr id="52" name="组合 51"/>
          <p:cNvGrpSpPr/>
          <p:nvPr/>
        </p:nvGrpSpPr>
        <p:grpSpPr>
          <a:xfrm rot="0">
            <a:off x="6877685" y="1779270"/>
            <a:ext cx="2969260" cy="1914525"/>
            <a:chOff x="10831" y="2451"/>
            <a:chExt cx="4676" cy="3441"/>
          </a:xfrm>
        </p:grpSpPr>
        <p:grpSp>
          <p:nvGrpSpPr>
            <p:cNvPr id="33" name="组合 32"/>
            <p:cNvGrpSpPr/>
            <p:nvPr/>
          </p:nvGrpSpPr>
          <p:grpSpPr>
            <a:xfrm>
              <a:off x="10831" y="2451"/>
              <a:ext cx="4676" cy="3441"/>
              <a:chOff x="8005" y="2338"/>
              <a:chExt cx="3523" cy="2949"/>
            </a:xfrm>
          </p:grpSpPr>
          <p:pic>
            <p:nvPicPr>
              <p:cNvPr id="34" name="图片 33" descr="图片1 (1)"/>
              <p:cNvPicPr>
                <a:picLocks noChangeAspect="1"/>
              </p:cNvPicPr>
              <p:nvPr/>
            </p:nvPicPr>
            <p:blipFill>
              <a:blip r:embed="rId4"/>
              <a:srcRect l="27223" r="16128" b="22067"/>
              <a:stretch>
                <a:fillRect/>
              </a:stretch>
            </p:blipFill>
            <p:spPr>
              <a:xfrm>
                <a:off x="8005" y="2338"/>
                <a:ext cx="3523" cy="2949"/>
              </a:xfrm>
              <a:prstGeom prst="rect">
                <a:avLst/>
              </a:prstGeom>
            </p:spPr>
          </p:pic>
          <p:sp>
            <p:nvSpPr>
              <p:cNvPr id="35" name="十字星 34"/>
              <p:cNvSpPr/>
              <p:nvPr/>
            </p:nvSpPr>
            <p:spPr>
              <a:xfrm>
                <a:off x="8806" y="4313"/>
                <a:ext cx="203" cy="293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0140" y="3886"/>
                <a:ext cx="145" cy="17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30" name="图片 29" descr="图片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13629" y="4215"/>
              <a:ext cx="277" cy="242"/>
            </a:xfrm>
            <a:prstGeom prst="rect">
              <a:avLst/>
            </a:prstGeom>
          </p:spPr>
        </p:pic>
        <p:pic>
          <p:nvPicPr>
            <p:cNvPr id="40" name="图片 39" descr="图片1"/>
            <p:cNvPicPr>
              <a:picLocks noChangeAspect="1"/>
            </p:cNvPicPr>
            <p:nvPr/>
          </p:nvPicPr>
          <p:blipFill>
            <a:blip r:embed="rId6">
              <a:alphaModFix amt="48000"/>
            </a:blip>
            <a:stretch>
              <a:fillRect/>
            </a:stretch>
          </p:blipFill>
          <p:spPr>
            <a:xfrm rot="10020000" flipH="1">
              <a:off x="13473" y="4353"/>
              <a:ext cx="277" cy="242"/>
            </a:xfrm>
            <a:prstGeom prst="rect">
              <a:avLst/>
            </a:prstGeom>
          </p:spPr>
        </p:pic>
        <p:pic>
          <p:nvPicPr>
            <p:cNvPr id="41" name="图片 40" descr="图片1"/>
            <p:cNvPicPr>
              <a:picLocks noChangeAspect="1"/>
            </p:cNvPicPr>
            <p:nvPr/>
          </p:nvPicPr>
          <p:blipFill>
            <a:blip r:embed="rId6">
              <a:alphaModFix amt="48000"/>
            </a:blip>
            <a:stretch>
              <a:fillRect/>
            </a:stretch>
          </p:blipFill>
          <p:spPr>
            <a:xfrm rot="10800000" flipH="1">
              <a:off x="13266" y="4567"/>
              <a:ext cx="277" cy="242"/>
            </a:xfrm>
            <a:prstGeom prst="rect">
              <a:avLst/>
            </a:prstGeom>
          </p:spPr>
        </p:pic>
        <p:pic>
          <p:nvPicPr>
            <p:cNvPr id="42" name="图片 41" descr="图片1"/>
            <p:cNvPicPr>
              <a:picLocks noChangeAspect="1"/>
            </p:cNvPicPr>
            <p:nvPr/>
          </p:nvPicPr>
          <p:blipFill>
            <a:blip r:embed="rId6">
              <a:alphaModFix amt="48000"/>
            </a:blip>
            <a:stretch>
              <a:fillRect/>
            </a:stretch>
          </p:blipFill>
          <p:spPr>
            <a:xfrm rot="12420000" flipH="1">
              <a:off x="12957" y="4556"/>
              <a:ext cx="277" cy="242"/>
            </a:xfrm>
            <a:prstGeom prst="rect">
              <a:avLst/>
            </a:prstGeom>
          </p:spPr>
        </p:pic>
        <p:pic>
          <p:nvPicPr>
            <p:cNvPr id="43" name="图片 42" descr="图片1"/>
            <p:cNvPicPr>
              <a:picLocks noChangeAspect="1"/>
            </p:cNvPicPr>
            <p:nvPr/>
          </p:nvPicPr>
          <p:blipFill>
            <a:blip r:embed="rId6">
              <a:alphaModFix amt="48000"/>
            </a:blip>
            <a:stretch>
              <a:fillRect/>
            </a:stretch>
          </p:blipFill>
          <p:spPr>
            <a:xfrm rot="12420000" flipH="1">
              <a:off x="12668" y="4557"/>
              <a:ext cx="277" cy="242"/>
            </a:xfrm>
            <a:prstGeom prst="rect">
              <a:avLst/>
            </a:prstGeom>
          </p:spPr>
        </p:pic>
        <p:pic>
          <p:nvPicPr>
            <p:cNvPr id="44" name="图片 43" descr="图片1"/>
            <p:cNvPicPr>
              <a:picLocks noChangeAspect="1"/>
            </p:cNvPicPr>
            <p:nvPr/>
          </p:nvPicPr>
          <p:blipFill>
            <a:blip r:embed="rId6">
              <a:alphaModFix amt="48000"/>
            </a:blip>
            <a:stretch>
              <a:fillRect/>
            </a:stretch>
          </p:blipFill>
          <p:spPr>
            <a:xfrm rot="12420000" flipH="1">
              <a:off x="12430" y="4558"/>
              <a:ext cx="277" cy="242"/>
            </a:xfrm>
            <a:prstGeom prst="rect">
              <a:avLst/>
            </a:prstGeom>
          </p:spPr>
        </p:pic>
        <p:pic>
          <p:nvPicPr>
            <p:cNvPr id="45" name="图片 44" descr="图片1"/>
            <p:cNvPicPr>
              <a:picLocks noChangeAspect="1"/>
            </p:cNvPicPr>
            <p:nvPr/>
          </p:nvPicPr>
          <p:blipFill>
            <a:blip r:embed="rId6">
              <a:alphaModFix amt="48000"/>
            </a:blip>
            <a:stretch>
              <a:fillRect/>
            </a:stretch>
          </p:blipFill>
          <p:spPr>
            <a:xfrm rot="12420000" flipH="1">
              <a:off x="12192" y="4559"/>
              <a:ext cx="277" cy="242"/>
            </a:xfrm>
            <a:prstGeom prst="rect">
              <a:avLst/>
            </a:prstGeom>
          </p:spPr>
        </p:pic>
        <p:pic>
          <p:nvPicPr>
            <p:cNvPr id="47" name="图片 46" descr="图片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12018" y="4667"/>
              <a:ext cx="277" cy="242"/>
            </a:xfrm>
            <a:prstGeom prst="rect">
              <a:avLst/>
            </a:prstGeom>
          </p:spPr>
        </p:pic>
        <p:sp>
          <p:nvSpPr>
            <p:cNvPr id="50" name="任意多边形 49"/>
            <p:cNvSpPr/>
            <p:nvPr/>
          </p:nvSpPr>
          <p:spPr>
            <a:xfrm>
              <a:off x="12020" y="4383"/>
              <a:ext cx="1652" cy="558"/>
            </a:xfrm>
            <a:custGeom>
              <a:avLst/>
              <a:gdLst>
                <a:gd name="connisteX0" fmla="*/ 1095986 w 1095986"/>
                <a:gd name="connsiteY0" fmla="*/ 0 h 380747"/>
                <a:gd name="connisteX1" fmla="*/ 1000736 w 1095986"/>
                <a:gd name="connsiteY1" fmla="*/ 90805 h 380747"/>
                <a:gd name="connisteX2" fmla="*/ 875006 w 1095986"/>
                <a:gd name="connsiteY2" fmla="*/ 221615 h 380747"/>
                <a:gd name="connisteX3" fmla="*/ 674981 w 1095986"/>
                <a:gd name="connsiteY3" fmla="*/ 219075 h 380747"/>
                <a:gd name="connisteX4" fmla="*/ 491466 w 1095986"/>
                <a:gd name="connsiteY4" fmla="*/ 217170 h 380747"/>
                <a:gd name="connisteX5" fmla="*/ 336526 w 1095986"/>
                <a:gd name="connsiteY5" fmla="*/ 219075 h 380747"/>
                <a:gd name="connisteX6" fmla="*/ 191111 w 1095986"/>
                <a:gd name="connsiteY6" fmla="*/ 219075 h 380747"/>
                <a:gd name="connisteX7" fmla="*/ 84431 w 1095986"/>
                <a:gd name="connsiteY7" fmla="*/ 290830 h 380747"/>
                <a:gd name="connisteX8" fmla="*/ 3151 w 1095986"/>
                <a:gd name="connsiteY8" fmla="*/ 367030 h 380747"/>
                <a:gd name="connisteX9" fmla="*/ 172061 w 1095986"/>
                <a:gd name="connsiteY9" fmla="*/ 47625 h 38074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</a:cxnLst>
              <a:rect l="l" t="t" r="r" b="b"/>
              <a:pathLst>
                <a:path w="1095986" h="380747">
                  <a:moveTo>
                    <a:pt x="1095986" y="0"/>
                  </a:moveTo>
                  <a:cubicBezTo>
                    <a:pt x="1079476" y="15240"/>
                    <a:pt x="1045186" y="46355"/>
                    <a:pt x="1000736" y="90805"/>
                  </a:cubicBezTo>
                  <a:cubicBezTo>
                    <a:pt x="956286" y="135255"/>
                    <a:pt x="940411" y="196215"/>
                    <a:pt x="875006" y="221615"/>
                  </a:cubicBezTo>
                  <a:cubicBezTo>
                    <a:pt x="809601" y="247015"/>
                    <a:pt x="751816" y="219710"/>
                    <a:pt x="674981" y="219075"/>
                  </a:cubicBezTo>
                  <a:cubicBezTo>
                    <a:pt x="598146" y="218440"/>
                    <a:pt x="559411" y="217170"/>
                    <a:pt x="491466" y="217170"/>
                  </a:cubicBezTo>
                  <a:cubicBezTo>
                    <a:pt x="423521" y="217170"/>
                    <a:pt x="396851" y="218440"/>
                    <a:pt x="336526" y="219075"/>
                  </a:cubicBezTo>
                  <a:cubicBezTo>
                    <a:pt x="276201" y="219710"/>
                    <a:pt x="241276" y="204470"/>
                    <a:pt x="191111" y="219075"/>
                  </a:cubicBezTo>
                  <a:cubicBezTo>
                    <a:pt x="140946" y="233680"/>
                    <a:pt x="121896" y="260985"/>
                    <a:pt x="84431" y="290830"/>
                  </a:cubicBezTo>
                  <a:cubicBezTo>
                    <a:pt x="46966" y="320675"/>
                    <a:pt x="-14629" y="415925"/>
                    <a:pt x="3151" y="36703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1" name="直接箭头连接符 50"/>
            <p:cNvCxnSpPr/>
            <p:nvPr/>
          </p:nvCxnSpPr>
          <p:spPr>
            <a:xfrm flipH="1" flipV="1">
              <a:off x="12917" y="3471"/>
              <a:ext cx="777" cy="779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95" y="2653"/>
              <a:ext cx="1249" cy="115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pic>
        <p:nvPicPr>
          <p:cNvPr id="2" name="图片 1" descr="图片1 (2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745" y="778510"/>
            <a:ext cx="1311910" cy="87884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797675" y="488315"/>
            <a:ext cx="167068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1000" b="1"/>
              <a:t>simulated UGV with </a:t>
            </a:r>
            <a:endParaRPr lang="en-US" altLang="zh-CN" sz="1000" b="1"/>
          </a:p>
          <a:p>
            <a:pPr algn="ctr"/>
            <a:r>
              <a:rPr lang="en-US" altLang="zh-CN" sz="1000" b="1"/>
              <a:t>real-world sensors</a:t>
            </a:r>
            <a:endParaRPr lang="en-US" altLang="zh-CN" sz="1000" b="1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9"/>
          <a:srcRect l="9161"/>
          <a:stretch>
            <a:fillRect/>
          </a:stretch>
        </p:blipFill>
        <p:spPr>
          <a:xfrm>
            <a:off x="8597900" y="1185545"/>
            <a:ext cx="928370" cy="45720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8446770" y="989965"/>
            <a:ext cx="12299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000" b="1">
                <a:latin typeface="+mj-lt"/>
                <a:cs typeface="+mj-lt"/>
                <a:sym typeface="+mn-ea"/>
              </a:rPr>
              <a:t>camera image</a:t>
            </a:r>
            <a:endParaRPr lang="en-US" altLang="zh-CN" sz="1000" b="1">
              <a:latin typeface="+mj-lt"/>
              <a:cs typeface="+mj-lt"/>
              <a:sym typeface="+mn-ea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8535" y="619125"/>
            <a:ext cx="927735" cy="445135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8597900" y="440055"/>
            <a:ext cx="8820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000" b="1">
                <a:latin typeface="+mj-lt"/>
                <a:cs typeface="+mj-lt"/>
                <a:sym typeface="+mn-ea"/>
              </a:rPr>
              <a:t>point cloud</a:t>
            </a:r>
            <a:endParaRPr lang="en-US" altLang="zh-CN" sz="1000" b="1">
              <a:latin typeface="+mj-lt"/>
              <a:cs typeface="+mj-lt"/>
              <a:sym typeface="+mn-ea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V="1">
            <a:off x="7900670" y="831850"/>
            <a:ext cx="697230" cy="158115"/>
          </a:xfrm>
          <a:prstGeom prst="line">
            <a:avLst/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950200" y="1106805"/>
            <a:ext cx="575945" cy="137795"/>
          </a:xfrm>
          <a:prstGeom prst="line">
            <a:avLst/>
          </a:prstGeom>
          <a:ln>
            <a:solidFill>
              <a:srgbClr val="00FF00"/>
            </a:solidFill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953885" y="487680"/>
            <a:ext cx="2640330" cy="1189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6" name="直接连接符 65"/>
          <p:cNvCxnSpPr/>
          <p:nvPr/>
        </p:nvCxnSpPr>
        <p:spPr>
          <a:xfrm flipH="1" flipV="1">
            <a:off x="6960235" y="1700235"/>
            <a:ext cx="847090" cy="1917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8616315" y="1700235"/>
            <a:ext cx="935990" cy="177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551815" y="3716655"/>
            <a:ext cx="2826385" cy="995680"/>
          </a:xfrm>
          <a:prstGeom prst="rect">
            <a:avLst/>
          </a:prstGeom>
          <a:solidFill>
            <a:srgbClr val="C7DE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95960" y="3932555"/>
            <a:ext cx="156210" cy="151130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44195" y="4482465"/>
            <a:ext cx="2834005" cy="2298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900" b="1"/>
              <a:t>(a) Oracle Topological Navigation</a:t>
            </a:r>
            <a:endParaRPr lang="en-US" altLang="zh-CN" sz="900" b="1"/>
          </a:p>
        </p:txBody>
      </p:sp>
      <p:sp>
        <p:nvSpPr>
          <p:cNvPr id="71" name="椭圆 70"/>
          <p:cNvSpPr/>
          <p:nvPr/>
        </p:nvSpPr>
        <p:spPr>
          <a:xfrm>
            <a:off x="1127760" y="3781425"/>
            <a:ext cx="156210" cy="151130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343660" y="4220845"/>
            <a:ext cx="156210" cy="151130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525270" y="3860800"/>
            <a:ext cx="156210" cy="151130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776095" y="4069715"/>
            <a:ext cx="156210" cy="151130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2063750" y="3918585"/>
            <a:ext cx="156210" cy="151130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连接符 75"/>
          <p:cNvCxnSpPr>
            <a:stCxn id="69" idx="6"/>
            <a:endCxn id="71" idx="2"/>
          </p:cNvCxnSpPr>
          <p:nvPr/>
        </p:nvCxnSpPr>
        <p:spPr>
          <a:xfrm flipV="1">
            <a:off x="852170" y="3856990"/>
            <a:ext cx="275590" cy="151130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71" idx="6"/>
            <a:endCxn id="73" idx="2"/>
          </p:cNvCxnSpPr>
          <p:nvPr/>
        </p:nvCxnSpPr>
        <p:spPr>
          <a:xfrm>
            <a:off x="1283970" y="3856990"/>
            <a:ext cx="241300" cy="7937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71" idx="4"/>
            <a:endCxn id="72" idx="1"/>
          </p:cNvCxnSpPr>
          <p:nvPr/>
        </p:nvCxnSpPr>
        <p:spPr>
          <a:xfrm>
            <a:off x="1205865" y="3932555"/>
            <a:ext cx="160655" cy="310515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73" idx="4"/>
            <a:endCxn id="72" idx="7"/>
          </p:cNvCxnSpPr>
          <p:nvPr/>
        </p:nvCxnSpPr>
        <p:spPr>
          <a:xfrm flipH="1">
            <a:off x="1477010" y="4011930"/>
            <a:ext cx="126365" cy="23114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73" idx="5"/>
            <a:endCxn id="74" idx="1"/>
          </p:cNvCxnSpPr>
          <p:nvPr/>
        </p:nvCxnSpPr>
        <p:spPr>
          <a:xfrm>
            <a:off x="1658620" y="3989705"/>
            <a:ext cx="140335" cy="10223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74" idx="6"/>
            <a:endCxn id="75" idx="3"/>
          </p:cNvCxnSpPr>
          <p:nvPr/>
        </p:nvCxnSpPr>
        <p:spPr>
          <a:xfrm flipV="1">
            <a:off x="1932305" y="4047490"/>
            <a:ext cx="154305" cy="97790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69" idx="5"/>
            <a:endCxn id="72" idx="2"/>
          </p:cNvCxnSpPr>
          <p:nvPr/>
        </p:nvCxnSpPr>
        <p:spPr>
          <a:xfrm>
            <a:off x="829310" y="4061460"/>
            <a:ext cx="514350" cy="2349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74" idx="3"/>
            <a:endCxn id="72" idx="6"/>
          </p:cNvCxnSpPr>
          <p:nvPr/>
        </p:nvCxnSpPr>
        <p:spPr>
          <a:xfrm flipH="1">
            <a:off x="1499870" y="4198620"/>
            <a:ext cx="299085" cy="97790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75" idx="1"/>
            <a:endCxn id="73" idx="6"/>
          </p:cNvCxnSpPr>
          <p:nvPr/>
        </p:nvCxnSpPr>
        <p:spPr>
          <a:xfrm flipH="1" flipV="1">
            <a:off x="1681480" y="3936365"/>
            <a:ext cx="405130" cy="44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219960" y="3933190"/>
            <a:ext cx="124142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l">
              <a:buFont typeface="Wingdings" panose="05000000000000000000" charset="0"/>
              <a:buChar char=""/>
            </a:pPr>
            <a:r>
              <a:rPr lang="en-US" altLang="zh-CN" sz="800" b="1">
                <a:solidFill>
                  <a:schemeClr val="tx1"/>
                </a:solidFill>
              </a:rPr>
              <a:t>known topology</a:t>
            </a:r>
            <a:endParaRPr lang="en-US" altLang="zh-CN" sz="800" b="1"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charset="0"/>
              <a:buChar char=""/>
            </a:pPr>
            <a:r>
              <a:rPr lang="en-US" altLang="zh-CN" sz="800" b="1">
                <a:solidFill>
                  <a:schemeClr val="tx1"/>
                </a:solidFill>
              </a:rPr>
              <a:t>perfect odometry</a:t>
            </a:r>
            <a:endParaRPr lang="en-US" altLang="zh-CN" sz="800" b="1"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charset="0"/>
              <a:buChar char=""/>
            </a:pPr>
            <a:r>
              <a:rPr lang="en-US" altLang="zh-CN" sz="800" b="1">
                <a:solidFill>
                  <a:schemeClr val="tx1"/>
                </a:solidFill>
              </a:rPr>
              <a:t>difficult sim2real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sp>
        <p:nvSpPr>
          <p:cNvPr id="90" name="弧形 89"/>
          <p:cNvSpPr/>
          <p:nvPr/>
        </p:nvSpPr>
        <p:spPr>
          <a:xfrm>
            <a:off x="3503930" y="4011930"/>
            <a:ext cx="791845" cy="575945"/>
          </a:xfrm>
          <a:prstGeom prst="arc">
            <a:avLst/>
          </a:prstGeom>
          <a:ln w="28575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4336415" y="4292600"/>
            <a:ext cx="360045" cy="0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3" name="弧形 92"/>
          <p:cNvSpPr/>
          <p:nvPr/>
        </p:nvSpPr>
        <p:spPr>
          <a:xfrm rot="16560000">
            <a:off x="4634865" y="4027170"/>
            <a:ext cx="688340" cy="575945"/>
          </a:xfrm>
          <a:prstGeom prst="arc">
            <a:avLst/>
          </a:prstGeom>
          <a:ln w="28575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4" name="直接连接符 93"/>
          <p:cNvCxnSpPr/>
          <p:nvPr/>
        </p:nvCxnSpPr>
        <p:spPr>
          <a:xfrm>
            <a:off x="5015865" y="3989705"/>
            <a:ext cx="360045" cy="0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3503930" y="4083685"/>
            <a:ext cx="87566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Font typeface="Wingdings" panose="05000000000000000000" charset="0"/>
            </a:pPr>
            <a:r>
              <a:rPr lang="en-US" altLang="zh-CN" sz="800" b="1">
                <a:sym typeface="+mn-ea"/>
              </a:rPr>
              <a:t>turn right</a:t>
            </a:r>
            <a:endParaRPr lang="en-US" altLang="zh-CN" sz="800" b="1"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079875" y="4296410"/>
            <a:ext cx="87566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Font typeface="Wingdings" panose="05000000000000000000" charset="0"/>
            </a:pPr>
            <a:r>
              <a:rPr lang="en-US" altLang="zh-CN" sz="800" b="1">
                <a:sym typeface="+mn-ea"/>
              </a:rPr>
              <a:t>forward</a:t>
            </a:r>
            <a:endParaRPr lang="en-US" altLang="zh-CN" sz="800" b="1">
              <a:sym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638675" y="4057015"/>
            <a:ext cx="66548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Font typeface="Wingdings" panose="05000000000000000000" charset="0"/>
            </a:pPr>
            <a:r>
              <a:rPr lang="en-US" altLang="zh-CN" sz="800" b="1">
                <a:sym typeface="+mn-ea"/>
              </a:rPr>
              <a:t>turn left</a:t>
            </a:r>
            <a:endParaRPr lang="en-US" altLang="zh-CN" sz="800" b="1">
              <a:sym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728210" y="3789045"/>
            <a:ext cx="87566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Font typeface="Wingdings" panose="05000000000000000000" charset="0"/>
            </a:pPr>
            <a:r>
              <a:rPr lang="en-US" altLang="zh-CN" sz="800" b="1">
                <a:sym typeface="+mn-ea"/>
              </a:rPr>
              <a:t>forward</a:t>
            </a:r>
            <a:endParaRPr lang="en-US" altLang="zh-CN" sz="800" b="1">
              <a:sym typeface="+mn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3653155" y="4482465"/>
            <a:ext cx="2949575" cy="2298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900" b="1"/>
              <a:t>(b) Low-level Avtion Navigation</a:t>
            </a:r>
            <a:endParaRPr lang="en-US" altLang="zh-CN" sz="900" b="1"/>
          </a:p>
        </p:txBody>
      </p:sp>
      <p:sp>
        <p:nvSpPr>
          <p:cNvPr id="104" name="矩形 103"/>
          <p:cNvSpPr/>
          <p:nvPr/>
        </p:nvSpPr>
        <p:spPr>
          <a:xfrm>
            <a:off x="6877685" y="3716655"/>
            <a:ext cx="2968625" cy="995680"/>
          </a:xfrm>
          <a:prstGeom prst="rect">
            <a:avLst/>
          </a:prstGeom>
          <a:solidFill>
            <a:srgbClr val="C5E0B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文本框 106"/>
          <p:cNvSpPr txBox="1"/>
          <p:nvPr/>
        </p:nvSpPr>
        <p:spPr>
          <a:xfrm>
            <a:off x="8616315" y="4003040"/>
            <a:ext cx="135699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l">
              <a:buFont typeface="Wingdings" panose="05000000000000000000" charset="0"/>
              <a:buChar char=""/>
            </a:pPr>
            <a:r>
              <a:rPr lang="en-US" altLang="zh-CN" sz="800" b="1">
                <a:solidFill>
                  <a:schemeClr val="tx1"/>
                </a:solidFill>
              </a:rPr>
              <a:t>3D simulation</a:t>
            </a:r>
            <a:endParaRPr lang="en-US" altLang="zh-CN" sz="800" b="1"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charset="0"/>
              <a:buChar char=""/>
            </a:pPr>
            <a:r>
              <a:rPr lang="en-US" altLang="zh-CN" sz="800" b="1">
                <a:solidFill>
                  <a:schemeClr val="tx1"/>
                </a:solidFill>
              </a:rPr>
              <a:t>unknown odometry</a:t>
            </a:r>
            <a:endParaRPr lang="en-US" altLang="zh-CN" sz="800" b="1"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charset="0"/>
              <a:buChar char=""/>
            </a:pPr>
            <a:r>
              <a:rPr lang="en-US" altLang="zh-CN" sz="800" b="1">
                <a:solidFill>
                  <a:schemeClr val="tx1"/>
                </a:solidFill>
              </a:rPr>
              <a:t>easy sim2real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897370" y="4483100"/>
            <a:ext cx="2949575" cy="2298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900" b="1"/>
              <a:t>(c) ROS Waypoint Navigation Stack</a:t>
            </a:r>
            <a:endParaRPr lang="en-US" altLang="zh-CN" sz="900" b="1"/>
          </a:p>
        </p:txBody>
      </p:sp>
      <p:pic>
        <p:nvPicPr>
          <p:cNvPr id="109" name="图片 108" descr="ChatGPT Image Dec 14, 2025, 12_01_0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20" y="3789045"/>
            <a:ext cx="312420" cy="341630"/>
          </a:xfrm>
          <a:prstGeom prst="rect">
            <a:avLst/>
          </a:prstGeom>
        </p:spPr>
      </p:pic>
      <p:pic>
        <p:nvPicPr>
          <p:cNvPr id="110" name="图片 109" descr="ChatGPT Image Dec 14, 2025, 12_01_0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155" y="3803650"/>
            <a:ext cx="312420" cy="341630"/>
          </a:xfrm>
          <a:prstGeom prst="rect">
            <a:avLst/>
          </a:prstGeom>
        </p:spPr>
      </p:pic>
      <p:grpSp>
        <p:nvGrpSpPr>
          <p:cNvPr id="121" name="组合 120"/>
          <p:cNvGrpSpPr/>
          <p:nvPr/>
        </p:nvGrpSpPr>
        <p:grpSpPr>
          <a:xfrm>
            <a:off x="6845300" y="3869055"/>
            <a:ext cx="1911985" cy="657860"/>
            <a:chOff x="10780" y="6093"/>
            <a:chExt cx="2892" cy="1036"/>
          </a:xfrm>
        </p:grpSpPr>
        <p:pic>
          <p:nvPicPr>
            <p:cNvPr id="111" name="图片 110" descr="图片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00000" flipH="1">
              <a:off x="10780" y="6116"/>
              <a:ext cx="579" cy="443"/>
            </a:xfrm>
            <a:prstGeom prst="rect">
              <a:avLst/>
            </a:prstGeom>
          </p:spPr>
        </p:pic>
        <p:pic>
          <p:nvPicPr>
            <p:cNvPr id="112" name="图片 111" descr="图片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00000" flipH="1">
              <a:off x="13094" y="6093"/>
              <a:ext cx="579" cy="443"/>
            </a:xfrm>
            <a:prstGeom prst="rect">
              <a:avLst/>
            </a:prstGeom>
          </p:spPr>
        </p:pic>
        <p:pic>
          <p:nvPicPr>
            <p:cNvPr id="113" name="图片 112" descr="图片1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3540000" flipH="1">
              <a:off x="11036" y="6490"/>
              <a:ext cx="579" cy="443"/>
            </a:xfrm>
            <a:prstGeom prst="rect">
              <a:avLst/>
            </a:prstGeom>
          </p:spPr>
        </p:pic>
        <p:pic>
          <p:nvPicPr>
            <p:cNvPr id="114" name="图片 113" descr="图片1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2220000" flipH="1">
              <a:off x="11521" y="6682"/>
              <a:ext cx="579" cy="443"/>
            </a:xfrm>
            <a:prstGeom prst="rect">
              <a:avLst/>
            </a:prstGeom>
          </p:spPr>
        </p:pic>
        <p:pic>
          <p:nvPicPr>
            <p:cNvPr id="115" name="图片 114" descr="图片1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2220000" flipH="1">
              <a:off x="11969" y="6687"/>
              <a:ext cx="579" cy="443"/>
            </a:xfrm>
            <a:prstGeom prst="rect">
              <a:avLst/>
            </a:prstGeom>
          </p:spPr>
        </p:pic>
        <p:pic>
          <p:nvPicPr>
            <p:cNvPr id="117" name="图片 116" descr="图片1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19740000" flipH="1">
              <a:off x="12327" y="6513"/>
              <a:ext cx="579" cy="443"/>
            </a:xfrm>
            <a:prstGeom prst="rect">
              <a:avLst/>
            </a:prstGeom>
          </p:spPr>
        </p:pic>
        <p:pic>
          <p:nvPicPr>
            <p:cNvPr id="118" name="图片 117" descr="图片1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1800000" flipH="1">
              <a:off x="12651" y="6261"/>
              <a:ext cx="579" cy="443"/>
            </a:xfrm>
            <a:prstGeom prst="rect">
              <a:avLst/>
            </a:prstGeom>
          </p:spPr>
        </p:pic>
        <p:sp>
          <p:nvSpPr>
            <p:cNvPr id="119" name="任意多边形 118"/>
            <p:cNvSpPr/>
            <p:nvPr/>
          </p:nvSpPr>
          <p:spPr>
            <a:xfrm>
              <a:off x="11070" y="6290"/>
              <a:ext cx="2340" cy="621"/>
            </a:xfrm>
            <a:custGeom>
              <a:avLst/>
              <a:gdLst>
                <a:gd name="connisteX0" fmla="*/ 0 w 1485900"/>
                <a:gd name="connsiteY0" fmla="*/ 6350 h 394176"/>
                <a:gd name="connisteX1" fmla="*/ 165100 w 1485900"/>
                <a:gd name="connsiteY1" fmla="*/ 241300 h 394176"/>
                <a:gd name="connisteX2" fmla="*/ 488950 w 1485900"/>
                <a:gd name="connsiteY2" fmla="*/ 381000 h 394176"/>
                <a:gd name="connisteX3" fmla="*/ 787400 w 1485900"/>
                <a:gd name="connsiteY3" fmla="*/ 368300 h 394176"/>
                <a:gd name="connisteX4" fmla="*/ 984250 w 1485900"/>
                <a:gd name="connsiteY4" fmla="*/ 266700 h 394176"/>
                <a:gd name="connisteX5" fmla="*/ 1193800 w 1485900"/>
                <a:gd name="connsiteY5" fmla="*/ 101600 h 394176"/>
                <a:gd name="connisteX6" fmla="*/ 1485900 w 1485900"/>
                <a:gd name="connsiteY6" fmla="*/ 0 h 39417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485900" h="394176">
                  <a:moveTo>
                    <a:pt x="0" y="6350"/>
                  </a:moveTo>
                  <a:cubicBezTo>
                    <a:pt x="26670" y="50800"/>
                    <a:pt x="67310" y="166370"/>
                    <a:pt x="165100" y="241300"/>
                  </a:cubicBezTo>
                  <a:cubicBezTo>
                    <a:pt x="262890" y="316230"/>
                    <a:pt x="364490" y="355600"/>
                    <a:pt x="488950" y="381000"/>
                  </a:cubicBezTo>
                  <a:cubicBezTo>
                    <a:pt x="613410" y="406400"/>
                    <a:pt x="688340" y="391160"/>
                    <a:pt x="787400" y="368300"/>
                  </a:cubicBezTo>
                  <a:cubicBezTo>
                    <a:pt x="886460" y="345440"/>
                    <a:pt x="902970" y="320040"/>
                    <a:pt x="984250" y="266700"/>
                  </a:cubicBezTo>
                  <a:cubicBezTo>
                    <a:pt x="1065530" y="213360"/>
                    <a:pt x="1093470" y="154940"/>
                    <a:pt x="1193800" y="101600"/>
                  </a:cubicBezTo>
                  <a:cubicBezTo>
                    <a:pt x="1294130" y="48260"/>
                    <a:pt x="1431925" y="17145"/>
                    <a:pt x="1485900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3" name="文本框 122"/>
          <p:cNvSpPr txBox="1"/>
          <p:nvPr/>
        </p:nvSpPr>
        <p:spPr>
          <a:xfrm>
            <a:off x="7146925" y="3762375"/>
            <a:ext cx="1141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 b="1">
                <a:solidFill>
                  <a:srgbClr val="00B0F0"/>
                </a:solidFill>
                <a:latin typeface="+mj-lt"/>
                <a:cs typeface="+mj-lt"/>
                <a:sym typeface="+mn-ea"/>
              </a:rPr>
              <a:t>angular velocity</a:t>
            </a:r>
            <a:endParaRPr lang="en-US" altLang="zh-CN" sz="900" b="1">
              <a:solidFill>
                <a:srgbClr val="00B0F0"/>
              </a:solidFill>
              <a:latin typeface="+mj-lt"/>
              <a:cs typeface="+mj-lt"/>
              <a:sym typeface="+mn-ea"/>
            </a:endParaRPr>
          </a:p>
          <a:p>
            <a:pPr algn="ctr"/>
            <a:r>
              <a:rPr lang="en-US" altLang="zh-CN" sz="900" b="1">
                <a:solidFill>
                  <a:srgbClr val="FFFF00"/>
                </a:solidFill>
                <a:latin typeface="+mj-lt"/>
                <a:cs typeface="+mj-lt"/>
                <a:sym typeface="+mn-ea"/>
              </a:rPr>
              <a:t>linear velocity</a:t>
            </a:r>
            <a:endParaRPr lang="en-US" altLang="zh-CN" sz="900" b="1">
              <a:solidFill>
                <a:srgbClr val="FFFF00"/>
              </a:solidFill>
              <a:latin typeface="+mj-lt"/>
              <a:cs typeface="+mj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ChatGPT_Image_Dec_17__2025__06_42_21_PM-removebg-preview"/>
          <p:cNvPicPr>
            <a:picLocks noChangeAspect="1"/>
          </p:cNvPicPr>
          <p:nvPr/>
        </p:nvPicPr>
        <p:blipFill>
          <a:blip r:embed="rId1"/>
          <a:srcRect l="12941" t="24069" r="61122" b="33317"/>
          <a:stretch>
            <a:fillRect/>
          </a:stretch>
        </p:blipFill>
        <p:spPr>
          <a:xfrm>
            <a:off x="839470" y="2596515"/>
            <a:ext cx="629920" cy="690880"/>
          </a:xfrm>
          <a:prstGeom prst="rect">
            <a:avLst/>
          </a:prstGeom>
        </p:spPr>
      </p:pic>
      <p:pic>
        <p:nvPicPr>
          <p:cNvPr id="9" name="图片 8" descr="ChatGPT_Image_Dec_17__2025__06_42_21_PM-removebg-preview"/>
          <p:cNvPicPr>
            <a:picLocks noChangeAspect="1"/>
          </p:cNvPicPr>
          <p:nvPr/>
        </p:nvPicPr>
        <p:blipFill>
          <a:blip r:embed="rId1"/>
          <a:srcRect l="59293" t="29641" r="11067" b="35147"/>
          <a:stretch>
            <a:fillRect/>
          </a:stretch>
        </p:blipFill>
        <p:spPr>
          <a:xfrm>
            <a:off x="3863975" y="2687955"/>
            <a:ext cx="640715" cy="50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508760" y="3909695"/>
            <a:ext cx="6308725" cy="86296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End-to-End visual-language model</a:t>
            </a:r>
            <a:endParaRPr lang="en-US" altLang="zh-CN" sz="16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508760" y="5407025"/>
            <a:ext cx="6308725" cy="1222375"/>
          </a:xfrm>
          <a:prstGeom prst="rect">
            <a:avLst/>
          </a:prstGeom>
          <a:solidFill>
            <a:srgbClr val="FFE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r="7665" b="11728"/>
          <a:stretch>
            <a:fillRect/>
          </a:stretch>
        </p:blipFill>
        <p:spPr>
          <a:xfrm>
            <a:off x="-1464945" y="237490"/>
            <a:ext cx="6264910" cy="208851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-1578610" y="2219960"/>
            <a:ext cx="2492835" cy="969417"/>
            <a:chOff x="-416" y="2640"/>
            <a:chExt cx="5423" cy="2381"/>
          </a:xfrm>
        </p:grpSpPr>
        <p:sp>
          <p:nvSpPr>
            <p:cNvPr id="143" name="云形标注 142"/>
            <p:cNvSpPr/>
            <p:nvPr/>
          </p:nvSpPr>
          <p:spPr>
            <a:xfrm rot="21360000" flipH="1">
              <a:off x="-416" y="2640"/>
              <a:ext cx="5423" cy="2381"/>
            </a:xfrm>
            <a:prstGeom prst="cloudCallout">
              <a:avLst>
                <a:gd name="adj1" fmla="val -48401"/>
                <a:gd name="adj2" fmla="val 43812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77" y="3021"/>
              <a:ext cx="4338" cy="15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 b="1" i="1">
                  <a:latin typeface="+mj-lt"/>
                  <a:cs typeface="+mj-lt"/>
                  <a:sym typeface="+mn-ea"/>
                </a:rPr>
                <a:t>“</a:t>
              </a:r>
              <a:r>
                <a:rPr lang="en-US" altLang="zh-CN" sz="1200" b="1" i="1">
                  <a:latin typeface="+mj-lt"/>
                  <a:cs typeface="+mj-lt"/>
                  <a:sym typeface="+mn-ea"/>
                </a:rPr>
                <a:t>Go into the bathroom with an open door, and find the toilet.</a:t>
              </a:r>
              <a:r>
                <a:rPr lang="zh-CN" altLang="en-US" sz="1200" b="1" i="1">
                  <a:latin typeface="+mj-lt"/>
                  <a:cs typeface="+mj-lt"/>
                  <a:sym typeface="+mn-ea"/>
                </a:rPr>
                <a:t>”</a:t>
              </a:r>
              <a:endParaRPr lang="zh-CN" altLang="en-US" sz="1200" b="1" i="1">
                <a:latin typeface="+mj-lt"/>
                <a:cs typeface="+mj-lt"/>
                <a:sym typeface="+mn-ea"/>
              </a:endParaRPr>
            </a:p>
          </p:txBody>
        </p:sp>
      </p:grpSp>
      <p:pic>
        <p:nvPicPr>
          <p:cNvPr id="24" name="图片 23" descr="frame00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605" y="2397760"/>
            <a:ext cx="1383030" cy="10375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5" name="直接连接符 24"/>
          <p:cNvCxnSpPr>
            <a:endCxn id="9" idx="0"/>
          </p:cNvCxnSpPr>
          <p:nvPr/>
        </p:nvCxnSpPr>
        <p:spPr>
          <a:xfrm>
            <a:off x="4079875" y="1786890"/>
            <a:ext cx="104775" cy="90106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 descr="ChatGPT Image Dec 14, 2025, 12_01_05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91585" y="1456690"/>
            <a:ext cx="641350" cy="541655"/>
          </a:xfrm>
          <a:prstGeom prst="rect">
            <a:avLst/>
          </a:prstGeom>
        </p:spPr>
      </p:pic>
      <p:cxnSp>
        <p:nvCxnSpPr>
          <p:cNvPr id="26" name="直接连接符 25"/>
          <p:cNvCxnSpPr>
            <a:endCxn id="9" idx="1"/>
          </p:cNvCxnSpPr>
          <p:nvPr/>
        </p:nvCxnSpPr>
        <p:spPr>
          <a:xfrm>
            <a:off x="3305175" y="2397760"/>
            <a:ext cx="558800" cy="544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320415" y="2932430"/>
            <a:ext cx="543560" cy="505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圆角右箭头 28"/>
          <p:cNvSpPr/>
          <p:nvPr/>
        </p:nvSpPr>
        <p:spPr>
          <a:xfrm>
            <a:off x="191135" y="5747385"/>
            <a:ext cx="648335" cy="720090"/>
          </a:xfrm>
          <a:prstGeom prst="ben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-1508760" y="5445125"/>
            <a:ext cx="6308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latin typeface="+mj-lt"/>
                <a:cs typeface="+mj-lt"/>
                <a:sym typeface="+mn-ea"/>
              </a:rPr>
              <a:t>Low-level robot action</a:t>
            </a:r>
            <a:endParaRPr lang="en-US" altLang="zh-CN" sz="1600" b="1">
              <a:latin typeface="+mj-lt"/>
              <a:cs typeface="+mj-lt"/>
              <a:sym typeface="+mn-ea"/>
            </a:endParaRPr>
          </a:p>
        </p:txBody>
      </p:sp>
      <p:sp>
        <p:nvSpPr>
          <p:cNvPr id="35" name="圆角右箭头 34"/>
          <p:cNvSpPr/>
          <p:nvPr/>
        </p:nvSpPr>
        <p:spPr>
          <a:xfrm flipH="1">
            <a:off x="1775460" y="5778500"/>
            <a:ext cx="648335" cy="720090"/>
          </a:xfrm>
          <a:prstGeom prst="ben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上箭头 35"/>
          <p:cNvSpPr/>
          <p:nvPr/>
        </p:nvSpPr>
        <p:spPr>
          <a:xfrm>
            <a:off x="-1104265" y="5711825"/>
            <a:ext cx="299085" cy="737870"/>
          </a:xfrm>
          <a:prstGeom prst="upArrow">
            <a:avLst>
              <a:gd name="adj1" fmla="val 50000"/>
              <a:gd name="adj2" fmla="val 83651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279650" y="5994400"/>
            <a:ext cx="12655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latin typeface="+mj-lt"/>
                <a:cs typeface="+mj-lt"/>
                <a:sym typeface="+mn-ea"/>
              </a:rPr>
              <a:t>turn left</a:t>
            </a:r>
            <a:endParaRPr lang="en-US" altLang="zh-CN" sz="1600" b="1">
              <a:latin typeface="+mj-lt"/>
              <a:cs typeface="+mj-lt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-1033145" y="5994400"/>
            <a:ext cx="12655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latin typeface="+mj-lt"/>
                <a:cs typeface="+mj-lt"/>
                <a:sym typeface="+mn-ea"/>
              </a:rPr>
              <a:t>forward</a:t>
            </a:r>
            <a:endParaRPr lang="en-US" altLang="zh-CN" sz="1600" b="1">
              <a:latin typeface="+mj-lt"/>
              <a:cs typeface="+mj-lt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25755" y="5994400"/>
            <a:ext cx="16694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latin typeface="+mj-lt"/>
                <a:cs typeface="+mj-lt"/>
                <a:sym typeface="+mn-ea"/>
              </a:rPr>
              <a:t>turn right</a:t>
            </a:r>
            <a:endParaRPr lang="en-US" altLang="zh-CN" sz="1600" b="1">
              <a:latin typeface="+mj-lt"/>
              <a:cs typeface="+mj-lt"/>
              <a:sym typeface="+mn-ea"/>
            </a:endParaRPr>
          </a:p>
        </p:txBody>
      </p:sp>
      <p:sp>
        <p:nvSpPr>
          <p:cNvPr id="40" name="流程图: 汇总连接 39"/>
          <p:cNvSpPr/>
          <p:nvPr/>
        </p:nvSpPr>
        <p:spPr>
          <a:xfrm>
            <a:off x="3441065" y="5799455"/>
            <a:ext cx="638810" cy="668020"/>
          </a:xfrm>
          <a:prstGeom prst="flowChartSummingJunction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966845" y="5961380"/>
            <a:ext cx="8235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latin typeface="+mj-lt"/>
                <a:cs typeface="+mj-lt"/>
                <a:sym typeface="+mn-ea"/>
              </a:rPr>
              <a:t>stop</a:t>
            </a:r>
            <a:endParaRPr lang="en-US" altLang="zh-CN" sz="1600" b="1">
              <a:latin typeface="+mj-lt"/>
              <a:cs typeface="+mj-lt"/>
              <a:sym typeface="+mn-ea"/>
            </a:endParaRPr>
          </a:p>
        </p:txBody>
      </p:sp>
      <p:pic>
        <p:nvPicPr>
          <p:cNvPr id="42" name="图片 41" descr="ChatGPT Image Dec 14, 2025, 12_01_05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423795" y="1456690"/>
            <a:ext cx="641350" cy="541655"/>
          </a:xfrm>
          <a:prstGeom prst="rect">
            <a:avLst/>
          </a:prstGeom>
        </p:spPr>
      </p:pic>
      <p:cxnSp>
        <p:nvCxnSpPr>
          <p:cNvPr id="45" name="直接箭头连接符 44"/>
          <p:cNvCxnSpPr/>
          <p:nvPr/>
        </p:nvCxnSpPr>
        <p:spPr>
          <a:xfrm flipH="1">
            <a:off x="3161665" y="1776095"/>
            <a:ext cx="558165" cy="444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41" idx="3"/>
            <a:endCxn id="20" idx="3"/>
          </p:cNvCxnSpPr>
          <p:nvPr/>
        </p:nvCxnSpPr>
        <p:spPr>
          <a:xfrm flipV="1">
            <a:off x="4790440" y="1282065"/>
            <a:ext cx="9525" cy="4848225"/>
          </a:xfrm>
          <a:prstGeom prst="bentConnector3">
            <a:avLst>
              <a:gd name="adj1" fmla="val 260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右箭头 47"/>
          <p:cNvSpPr/>
          <p:nvPr/>
        </p:nvSpPr>
        <p:spPr>
          <a:xfrm rot="5400000">
            <a:off x="2448560" y="3552190"/>
            <a:ext cx="382270" cy="28829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rot="5400000">
            <a:off x="-614680" y="3505835"/>
            <a:ext cx="429260" cy="28829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右箭头 49"/>
          <p:cNvSpPr/>
          <p:nvPr/>
        </p:nvSpPr>
        <p:spPr>
          <a:xfrm rot="5400000">
            <a:off x="1272540" y="4945380"/>
            <a:ext cx="429260" cy="28829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2639060" y="1136015"/>
            <a:ext cx="16694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+mj-lt"/>
                <a:cs typeface="+mj-lt"/>
                <a:sym typeface="+mn-ea"/>
              </a:rPr>
              <a:t>forward 1 m</a:t>
            </a:r>
            <a:endParaRPr lang="en-US" altLang="zh-CN" sz="1600" b="1">
              <a:solidFill>
                <a:srgbClr val="FF0000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3" name="图片 2" descr="ChatGPT_Image_Dec_17__2025__06_42_21_PM-removebg-preview"/>
          <p:cNvPicPr>
            <a:picLocks noChangeAspect="1"/>
          </p:cNvPicPr>
          <p:nvPr/>
        </p:nvPicPr>
        <p:blipFill>
          <a:blip r:embed="rId1"/>
          <a:srcRect l="12941" t="24069" r="61122" b="33317"/>
          <a:stretch>
            <a:fillRect/>
          </a:stretch>
        </p:blipFill>
        <p:spPr>
          <a:xfrm>
            <a:off x="7536180" y="2547620"/>
            <a:ext cx="629920" cy="690880"/>
          </a:xfrm>
          <a:prstGeom prst="rect">
            <a:avLst/>
          </a:prstGeom>
        </p:spPr>
      </p:pic>
      <p:pic>
        <p:nvPicPr>
          <p:cNvPr id="4" name="图片 3" descr="ChatGPT_Image_Dec_17__2025__06_42_21_PM-removebg-preview"/>
          <p:cNvPicPr>
            <a:picLocks noChangeAspect="1"/>
          </p:cNvPicPr>
          <p:nvPr/>
        </p:nvPicPr>
        <p:blipFill>
          <a:blip r:embed="rId1"/>
          <a:srcRect l="59293" t="29641" r="11067" b="35147"/>
          <a:stretch>
            <a:fillRect/>
          </a:stretch>
        </p:blipFill>
        <p:spPr>
          <a:xfrm>
            <a:off x="10560685" y="2639060"/>
            <a:ext cx="640715" cy="50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7665" b="11728"/>
          <a:stretch>
            <a:fillRect/>
          </a:stretch>
        </p:blipFill>
        <p:spPr>
          <a:xfrm>
            <a:off x="5231765" y="188595"/>
            <a:ext cx="6264910" cy="208851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118100" y="2171065"/>
            <a:ext cx="2492835" cy="969417"/>
            <a:chOff x="-416" y="2640"/>
            <a:chExt cx="5423" cy="2381"/>
          </a:xfrm>
        </p:grpSpPr>
        <p:sp>
          <p:nvSpPr>
            <p:cNvPr id="7" name="云形标注 6"/>
            <p:cNvSpPr/>
            <p:nvPr/>
          </p:nvSpPr>
          <p:spPr>
            <a:xfrm rot="21360000" flipH="1">
              <a:off x="-416" y="2640"/>
              <a:ext cx="5423" cy="2381"/>
            </a:xfrm>
            <a:prstGeom prst="cloudCallout">
              <a:avLst>
                <a:gd name="adj1" fmla="val -48401"/>
                <a:gd name="adj2" fmla="val 43812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7" y="3021"/>
              <a:ext cx="4338" cy="15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 b="1" i="1">
                  <a:latin typeface="+mj-lt"/>
                  <a:cs typeface="+mj-lt"/>
                  <a:sym typeface="+mn-ea"/>
                </a:rPr>
                <a:t>“</a:t>
              </a:r>
              <a:r>
                <a:rPr lang="en-US" altLang="zh-CN" sz="1200" b="1" i="1">
                  <a:latin typeface="+mj-lt"/>
                  <a:cs typeface="+mj-lt"/>
                  <a:sym typeface="+mn-ea"/>
                </a:rPr>
                <a:t>Go into the bathroom with an open door, and find the toilet.</a:t>
              </a:r>
              <a:r>
                <a:rPr lang="zh-CN" altLang="en-US" sz="1200" b="1" i="1">
                  <a:latin typeface="+mj-lt"/>
                  <a:cs typeface="+mj-lt"/>
                  <a:sym typeface="+mn-ea"/>
                </a:rPr>
                <a:t>”</a:t>
              </a:r>
              <a:endParaRPr lang="zh-CN" altLang="en-US" sz="1200" b="1" i="1">
                <a:latin typeface="+mj-lt"/>
                <a:cs typeface="+mj-lt"/>
                <a:sym typeface="+mn-ea"/>
              </a:endParaRPr>
            </a:p>
          </p:txBody>
        </p:sp>
      </p:grpSp>
      <p:pic>
        <p:nvPicPr>
          <p:cNvPr id="11" name="图片 10" descr="frame00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315" y="2348865"/>
            <a:ext cx="1383030" cy="10375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" name="直接连接符 11"/>
          <p:cNvCxnSpPr>
            <a:endCxn id="4" idx="0"/>
          </p:cNvCxnSpPr>
          <p:nvPr/>
        </p:nvCxnSpPr>
        <p:spPr>
          <a:xfrm>
            <a:off x="10776585" y="1737995"/>
            <a:ext cx="104775" cy="90106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 descr="ChatGPT Image Dec 14, 2025, 12_01_05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488295" y="1407795"/>
            <a:ext cx="641350" cy="541655"/>
          </a:xfrm>
          <a:prstGeom prst="rect">
            <a:avLst/>
          </a:prstGeom>
        </p:spPr>
      </p:pic>
      <p:cxnSp>
        <p:nvCxnSpPr>
          <p:cNvPr id="16" name="直接连接符 15"/>
          <p:cNvCxnSpPr>
            <a:endCxn id="4" idx="1"/>
          </p:cNvCxnSpPr>
          <p:nvPr/>
        </p:nvCxnSpPr>
        <p:spPr>
          <a:xfrm>
            <a:off x="10001885" y="2348865"/>
            <a:ext cx="558800" cy="544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0017125" y="2883535"/>
            <a:ext cx="543560" cy="505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335770" y="1087120"/>
            <a:ext cx="16694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+mj-lt"/>
                <a:cs typeface="+mj-lt"/>
                <a:sym typeface="+mn-ea"/>
              </a:rPr>
              <a:t>forward 1 m</a:t>
            </a:r>
            <a:endParaRPr lang="en-US" altLang="zh-CN" sz="1600" b="1">
              <a:solidFill>
                <a:srgbClr val="FF0000"/>
              </a:solidFill>
              <a:latin typeface="+mj-lt"/>
              <a:cs typeface="+mj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1" name="图片 110"/>
          <p:cNvPicPr>
            <a:picLocks noChangeAspect="1"/>
          </p:cNvPicPr>
          <p:nvPr/>
        </p:nvPicPr>
        <p:blipFill>
          <a:blip r:embed="rId1"/>
          <a:srcRect l="2754" t="5436" r="6093" b="25328"/>
          <a:stretch>
            <a:fillRect/>
          </a:stretch>
        </p:blipFill>
        <p:spPr>
          <a:xfrm>
            <a:off x="-2688590" y="5791835"/>
            <a:ext cx="16591280" cy="52171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"/>
          <a:srcRect l="2754" t="5436" r="6093" b="25328"/>
          <a:stretch>
            <a:fillRect/>
          </a:stretch>
        </p:blipFill>
        <p:spPr>
          <a:xfrm>
            <a:off x="-2616835" y="260350"/>
            <a:ext cx="16591280" cy="5217160"/>
          </a:xfrm>
          <a:prstGeom prst="rect">
            <a:avLst/>
          </a:prstGeom>
        </p:spPr>
      </p:pic>
      <p:pic>
        <p:nvPicPr>
          <p:cNvPr id="88" name="图片 87" descr="robot_pixel_upscaled_cle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615" y="3285490"/>
            <a:ext cx="1320165" cy="1001395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 rot="0">
            <a:off x="9883140" y="104140"/>
            <a:ext cx="3031490" cy="1327150"/>
            <a:chOff x="-416" y="2640"/>
            <a:chExt cx="5423" cy="2381"/>
          </a:xfrm>
        </p:grpSpPr>
        <p:sp>
          <p:nvSpPr>
            <p:cNvPr id="92" name="云形标注 91"/>
            <p:cNvSpPr/>
            <p:nvPr/>
          </p:nvSpPr>
          <p:spPr>
            <a:xfrm rot="21360000" flipH="1">
              <a:off x="-416" y="2640"/>
              <a:ext cx="5423" cy="2381"/>
            </a:xfrm>
            <a:prstGeom prst="cloudCallout">
              <a:avLst>
                <a:gd name="adj1" fmla="val -48401"/>
                <a:gd name="adj2" fmla="val 43812"/>
              </a:avLst>
            </a:prstGeom>
            <a:solidFill>
              <a:srgbClr val="C8F5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7" y="3021"/>
              <a:ext cx="4647" cy="14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 b="1" i="1">
                  <a:latin typeface="+mj-lt"/>
                  <a:cs typeface="+mj-lt"/>
                  <a:sym typeface="+mn-ea"/>
                </a:rPr>
                <a:t>“</a:t>
              </a:r>
              <a:r>
                <a:rPr lang="en-US" altLang="zh-CN" sz="1600" b="1" i="1">
                  <a:latin typeface="+mj-lt"/>
                  <a:cs typeface="+mj-lt"/>
                  <a:sym typeface="+mn-ea"/>
                </a:rPr>
                <a:t>Go into the bathroom with an open door, and find the toilet.</a:t>
              </a:r>
              <a:r>
                <a:rPr lang="zh-CN" altLang="en-US" sz="1600" b="1" i="1">
                  <a:latin typeface="+mj-lt"/>
                  <a:cs typeface="+mj-lt"/>
                  <a:sym typeface="+mn-ea"/>
                </a:rPr>
                <a:t>”</a:t>
              </a:r>
              <a:endParaRPr lang="zh-CN" altLang="en-US" sz="1600" b="1" i="1">
                <a:latin typeface="+mj-lt"/>
                <a:cs typeface="+mj-lt"/>
                <a:sym typeface="+mn-ea"/>
              </a:endParaRPr>
            </a:p>
          </p:txBody>
        </p:sp>
      </p:grpSp>
      <p:sp>
        <p:nvSpPr>
          <p:cNvPr id="99" name="任意多边形 98"/>
          <p:cNvSpPr/>
          <p:nvPr/>
        </p:nvSpPr>
        <p:spPr>
          <a:xfrm>
            <a:off x="9054574" y="3739003"/>
            <a:ext cx="825978" cy="247075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云形标注 99"/>
          <p:cNvSpPr/>
          <p:nvPr/>
        </p:nvSpPr>
        <p:spPr>
          <a:xfrm rot="240000">
            <a:off x="8947150" y="2092960"/>
            <a:ext cx="3031391" cy="1326965"/>
          </a:xfrm>
          <a:prstGeom prst="cloudCallout">
            <a:avLst>
              <a:gd name="adj1" fmla="val -48401"/>
              <a:gd name="adj2" fmla="val 4381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9336396" y="2277357"/>
            <a:ext cx="2597617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 i="1">
                <a:latin typeface="+mj-lt"/>
                <a:cs typeface="+mj-lt"/>
                <a:sym typeface="+mn-ea"/>
              </a:rPr>
              <a:t>“I can’t see the bathroom or the toilet. Where should I go?”</a:t>
            </a:r>
            <a:endParaRPr lang="en-US" altLang="zh-CN" sz="1600" b="1" i="1">
              <a:latin typeface="+mj-lt"/>
              <a:cs typeface="+mj-lt"/>
              <a:sym typeface="+mn-ea"/>
            </a:endParaRPr>
          </a:p>
        </p:txBody>
      </p:sp>
      <p:sp>
        <p:nvSpPr>
          <p:cNvPr id="102" name="任意多边形 101"/>
          <p:cNvSpPr/>
          <p:nvPr/>
        </p:nvSpPr>
        <p:spPr>
          <a:xfrm>
            <a:off x="-1893461" y="11302488"/>
            <a:ext cx="825978" cy="247075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-991235" y="11233150"/>
            <a:ext cx="371094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/>
              <a:t>Robot visual observation direction</a:t>
            </a:r>
            <a:endParaRPr lang="en-US" altLang="zh-CN" sz="1600" b="1"/>
          </a:p>
        </p:txBody>
      </p:sp>
      <p:pic>
        <p:nvPicPr>
          <p:cNvPr id="108" name="图片 107" descr="ChatGPT Image Dec 14, 2025, 12_01_05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69250" y="9052560"/>
            <a:ext cx="1095375" cy="925195"/>
          </a:xfrm>
          <a:prstGeom prst="rect">
            <a:avLst/>
          </a:prstGeom>
        </p:spPr>
      </p:pic>
      <p:sp>
        <p:nvSpPr>
          <p:cNvPr id="110" name="云形标注 109"/>
          <p:cNvSpPr/>
          <p:nvPr/>
        </p:nvSpPr>
        <p:spPr>
          <a:xfrm rot="240000">
            <a:off x="8903970" y="7954010"/>
            <a:ext cx="3202940" cy="1383665"/>
          </a:xfrm>
          <a:prstGeom prst="cloudCallout">
            <a:avLst>
              <a:gd name="adj1" fmla="val -48401"/>
              <a:gd name="adj2" fmla="val 43812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9337040" y="8188325"/>
            <a:ext cx="24765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600" b="1" i="1">
                <a:sym typeface="+mn-ea"/>
              </a:rPr>
              <a:t>“I can first look around to determine the direction of interest.”</a:t>
            </a:r>
            <a:endParaRPr lang="en-US" altLang="zh-CN" sz="1600" b="1" i="1">
              <a:sym typeface="+mn-ea"/>
            </a:endParaRPr>
          </a:p>
        </p:txBody>
      </p:sp>
      <p:sp>
        <p:nvSpPr>
          <p:cNvPr id="114" name="任意多边形 113"/>
          <p:cNvSpPr/>
          <p:nvPr/>
        </p:nvSpPr>
        <p:spPr>
          <a:xfrm>
            <a:off x="8942814" y="9484483"/>
            <a:ext cx="825978" cy="247075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7" name="图片 116" descr="robot_pixel_upscaled_cle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284855"/>
            <a:ext cx="1320165" cy="1001395"/>
          </a:xfrm>
          <a:prstGeom prst="rect">
            <a:avLst/>
          </a:prstGeom>
        </p:spPr>
      </p:pic>
      <p:sp>
        <p:nvSpPr>
          <p:cNvPr id="118" name="任意多边形 117"/>
          <p:cNvSpPr/>
          <p:nvPr/>
        </p:nvSpPr>
        <p:spPr>
          <a:xfrm rot="10800000">
            <a:off x="5448409" y="3789168"/>
            <a:ext cx="825978" cy="247075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0" name="图片 119" descr="ChatGPT Image Dec 14, 2025, 12_01_05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00825" y="9057640"/>
            <a:ext cx="1095375" cy="925195"/>
          </a:xfrm>
          <a:prstGeom prst="rect">
            <a:avLst/>
          </a:prstGeom>
        </p:spPr>
      </p:pic>
      <p:sp>
        <p:nvSpPr>
          <p:cNvPr id="122" name="任意多边形 121"/>
          <p:cNvSpPr/>
          <p:nvPr/>
        </p:nvSpPr>
        <p:spPr>
          <a:xfrm rot="10800000">
            <a:off x="5952599" y="9484483"/>
            <a:ext cx="825978" cy="247075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云形标注 122"/>
          <p:cNvSpPr/>
          <p:nvPr/>
        </p:nvSpPr>
        <p:spPr>
          <a:xfrm rot="21360000" flipH="1">
            <a:off x="3161030" y="1824355"/>
            <a:ext cx="3260725" cy="1675765"/>
          </a:xfrm>
          <a:prstGeom prst="cloudCallout">
            <a:avLst>
              <a:gd name="adj1" fmla="val -48401"/>
              <a:gd name="adj2" fmla="val 4381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124" name="文本框 123"/>
          <p:cNvSpPr txBox="1"/>
          <p:nvPr/>
        </p:nvSpPr>
        <p:spPr>
          <a:xfrm>
            <a:off x="3575676" y="2060822"/>
            <a:ext cx="2597617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 i="1">
                <a:latin typeface="+mj-lt"/>
                <a:cs typeface="+mj-lt"/>
                <a:sym typeface="+mn-ea"/>
              </a:rPr>
              <a:t>“I see the bathroom. I can move forward, but I’m not sure whether I’ll run into any obstacles.”</a:t>
            </a:r>
            <a:endParaRPr lang="en-US" altLang="zh-CN" sz="1600" b="1" i="1">
              <a:latin typeface="+mj-lt"/>
              <a:cs typeface="+mj-lt"/>
              <a:sym typeface="+mn-ea"/>
            </a:endParaRPr>
          </a:p>
        </p:txBody>
      </p:sp>
      <p:sp>
        <p:nvSpPr>
          <p:cNvPr id="128" name="云形标注 127"/>
          <p:cNvSpPr/>
          <p:nvPr/>
        </p:nvSpPr>
        <p:spPr>
          <a:xfrm rot="21360000" flipH="1">
            <a:off x="3486785" y="7557135"/>
            <a:ext cx="3260725" cy="1675765"/>
          </a:xfrm>
          <a:prstGeom prst="cloudCallout">
            <a:avLst>
              <a:gd name="adj1" fmla="val -48401"/>
              <a:gd name="adj2" fmla="val 4381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>
              <a:solidFill>
                <a:srgbClr val="00B0F0"/>
              </a:solidFill>
            </a:endParaRPr>
          </a:p>
        </p:txBody>
      </p:sp>
      <p:pic>
        <p:nvPicPr>
          <p:cNvPr id="135" name="图片 134" descr="ChatGPT Image Dec 14, 2025, 12_01_05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756515" y="6139180"/>
            <a:ext cx="1095375" cy="925195"/>
          </a:xfrm>
          <a:prstGeom prst="rect">
            <a:avLst/>
          </a:prstGeom>
        </p:spPr>
      </p:pic>
      <p:sp>
        <p:nvSpPr>
          <p:cNvPr id="137" name="云形标注 136"/>
          <p:cNvSpPr/>
          <p:nvPr/>
        </p:nvSpPr>
        <p:spPr>
          <a:xfrm rot="21360000" flipH="1">
            <a:off x="9581515" y="5497195"/>
            <a:ext cx="3202940" cy="1383665"/>
          </a:xfrm>
          <a:prstGeom prst="cloudCallout">
            <a:avLst>
              <a:gd name="adj1" fmla="val -48401"/>
              <a:gd name="adj2" fmla="val 43812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138" name="文本框 137"/>
          <p:cNvSpPr txBox="1"/>
          <p:nvPr/>
        </p:nvSpPr>
        <p:spPr>
          <a:xfrm>
            <a:off x="10200640" y="5718810"/>
            <a:ext cx="242951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 i="1"/>
              <a:t>“I need to enter the bathroom first and then find the toilet.”</a:t>
            </a:r>
            <a:endParaRPr lang="en-US" altLang="zh-CN" sz="1600" b="1" i="1"/>
          </a:p>
        </p:txBody>
      </p:sp>
      <p:sp>
        <p:nvSpPr>
          <p:cNvPr id="140" name="文本框 139"/>
          <p:cNvSpPr txBox="1"/>
          <p:nvPr/>
        </p:nvSpPr>
        <p:spPr>
          <a:xfrm>
            <a:off x="4007485" y="7807960"/>
            <a:ext cx="2486660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 i="1"/>
              <a:t>“I see the bathroom, and I will choose the most suitable traversable waypoint.”</a:t>
            </a:r>
            <a:endParaRPr lang="en-US" altLang="zh-CN" sz="1600" b="1" i="1"/>
          </a:p>
        </p:txBody>
      </p:sp>
      <p:pic>
        <p:nvPicPr>
          <p:cNvPr id="144" name="图片 143" descr="robot_pixel_upscaled_cle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3524250"/>
            <a:ext cx="1320165" cy="1001395"/>
          </a:xfrm>
          <a:prstGeom prst="rect">
            <a:avLst/>
          </a:prstGeom>
        </p:spPr>
      </p:pic>
      <p:sp>
        <p:nvSpPr>
          <p:cNvPr id="145" name="任意多边形 144"/>
          <p:cNvSpPr/>
          <p:nvPr/>
        </p:nvSpPr>
        <p:spPr>
          <a:xfrm rot="10800000">
            <a:off x="479534" y="3986018"/>
            <a:ext cx="825978" cy="247075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6" name="图片 145" descr="ChatGPT Image Dec 14, 2025, 12_01_05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36850" y="10989945"/>
            <a:ext cx="893445" cy="755015"/>
          </a:xfrm>
          <a:prstGeom prst="rect">
            <a:avLst/>
          </a:prstGeom>
        </p:spPr>
      </p:pic>
      <p:sp>
        <p:nvSpPr>
          <p:cNvPr id="149" name="文本框 148"/>
          <p:cNvSpPr txBox="1"/>
          <p:nvPr/>
        </p:nvSpPr>
        <p:spPr>
          <a:xfrm>
            <a:off x="3647440" y="11278235"/>
            <a:ext cx="308737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/>
              <a:t>Our VLN framework</a:t>
            </a:r>
            <a:endParaRPr lang="en-US" altLang="zh-CN" sz="1600" b="1"/>
          </a:p>
        </p:txBody>
      </p:sp>
      <p:pic>
        <p:nvPicPr>
          <p:cNvPr id="151" name="图片 150" descr="robot_pixel_upscaled_cle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55" y="10989945"/>
            <a:ext cx="906145" cy="687705"/>
          </a:xfrm>
          <a:prstGeom prst="rect">
            <a:avLst/>
          </a:prstGeom>
        </p:spPr>
      </p:pic>
      <p:sp>
        <p:nvSpPr>
          <p:cNvPr id="152" name="文本框 151"/>
          <p:cNvSpPr txBox="1"/>
          <p:nvPr/>
        </p:nvSpPr>
        <p:spPr>
          <a:xfrm>
            <a:off x="6887845" y="11278235"/>
            <a:ext cx="308737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/>
              <a:t>Previous VLN framework</a:t>
            </a:r>
            <a:endParaRPr lang="en-US" altLang="zh-CN" sz="1600" b="1"/>
          </a:p>
        </p:txBody>
      </p:sp>
      <p:sp>
        <p:nvSpPr>
          <p:cNvPr id="153" name="云形标注 152"/>
          <p:cNvSpPr/>
          <p:nvPr/>
        </p:nvSpPr>
        <p:spPr>
          <a:xfrm rot="10560000" flipH="1">
            <a:off x="2469515" y="3965575"/>
            <a:ext cx="3041015" cy="1416050"/>
          </a:xfrm>
          <a:prstGeom prst="cloudCallout">
            <a:avLst>
              <a:gd name="adj1" fmla="val -48401"/>
              <a:gd name="adj2" fmla="val 4381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154" name="文本框 153"/>
          <p:cNvSpPr txBox="1"/>
          <p:nvPr/>
        </p:nvSpPr>
        <p:spPr>
          <a:xfrm>
            <a:off x="2712085" y="4293235"/>
            <a:ext cx="270573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 i="1"/>
              <a:t>“I’m not sure whether I’ve entered the bathroom, and I can’t see the toilet.”</a:t>
            </a:r>
            <a:endParaRPr lang="en-US" altLang="zh-CN" sz="1600" b="1" i="1"/>
          </a:p>
        </p:txBody>
      </p:sp>
      <p:pic>
        <p:nvPicPr>
          <p:cNvPr id="155" name="图片 154" descr="ChatGPT Image Dec 14, 2025, 12_01_05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69670" y="9248140"/>
            <a:ext cx="1095375" cy="925195"/>
          </a:xfrm>
          <a:prstGeom prst="rect">
            <a:avLst/>
          </a:prstGeom>
        </p:spPr>
      </p:pic>
      <p:sp>
        <p:nvSpPr>
          <p:cNvPr id="156" name="任意多边形 155"/>
          <p:cNvSpPr/>
          <p:nvPr/>
        </p:nvSpPr>
        <p:spPr>
          <a:xfrm rot="10800000">
            <a:off x="623679" y="9611483"/>
            <a:ext cx="825978" cy="247075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8" name="云形标注 157"/>
          <p:cNvSpPr/>
          <p:nvPr/>
        </p:nvSpPr>
        <p:spPr>
          <a:xfrm rot="10620000" flipH="1">
            <a:off x="2215515" y="9377680"/>
            <a:ext cx="3302000" cy="1570990"/>
          </a:xfrm>
          <a:prstGeom prst="cloudCallout">
            <a:avLst>
              <a:gd name="adj1" fmla="val -48401"/>
              <a:gd name="adj2" fmla="val 43812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160" name="文本框 159"/>
          <p:cNvSpPr txBox="1"/>
          <p:nvPr/>
        </p:nvSpPr>
        <p:spPr>
          <a:xfrm>
            <a:off x="2693670" y="9504045"/>
            <a:ext cx="2608580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i="1"/>
              <a:t>“</a:t>
            </a:r>
            <a:r>
              <a:rPr lang="en-US" altLang="zh-CN" sz="1600" b="1" i="1"/>
              <a:t>From the previous frames, I know I’ve entered the bathroom. Now I need to look around to find the toilet.</a:t>
            </a:r>
            <a:r>
              <a:rPr lang="zh-CN" altLang="en-US" sz="1600" b="1" i="1"/>
              <a:t>”</a:t>
            </a:r>
            <a:endParaRPr lang="zh-CN" altLang="en-US" sz="1600" b="1" i="1"/>
          </a:p>
        </p:txBody>
      </p:sp>
      <p:sp>
        <p:nvSpPr>
          <p:cNvPr id="162" name="文本框 161"/>
          <p:cNvSpPr txBox="1"/>
          <p:nvPr/>
        </p:nvSpPr>
        <p:spPr>
          <a:xfrm>
            <a:off x="10276205" y="11277600"/>
            <a:ext cx="308737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/>
              <a:t>Human instruction</a:t>
            </a:r>
            <a:endParaRPr lang="en-US" altLang="zh-CN" sz="1600" b="1"/>
          </a:p>
        </p:txBody>
      </p:sp>
      <p:pic>
        <p:nvPicPr>
          <p:cNvPr id="3" name="图片 2" descr="图片2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50" y="10918190"/>
            <a:ext cx="860425" cy="964565"/>
          </a:xfrm>
          <a:prstGeom prst="rect">
            <a:avLst/>
          </a:prstGeom>
        </p:spPr>
      </p:pic>
      <p:pic>
        <p:nvPicPr>
          <p:cNvPr id="2" name="图片 1" descr="图片2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465" y="621030"/>
            <a:ext cx="860425" cy="96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-2905125" y="2421255"/>
            <a:ext cx="4320540" cy="3832225"/>
          </a:xfrm>
          <a:prstGeom prst="roundRect">
            <a:avLst>
              <a:gd name="adj" fmla="val 6016"/>
            </a:avLst>
          </a:prstGeom>
          <a:solidFill>
            <a:srgbClr val="C8F5A0">
              <a:alpha val="40000"/>
            </a:srgbClr>
          </a:solidFill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图片2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32735" y="3284855"/>
            <a:ext cx="860425" cy="964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-2905125" y="2444750"/>
            <a:ext cx="4320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High level planning</a:t>
            </a:r>
            <a:endParaRPr lang="en-US" altLang="zh-CN" sz="18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92" name="云形标注 91"/>
          <p:cNvSpPr/>
          <p:nvPr/>
        </p:nvSpPr>
        <p:spPr>
          <a:xfrm rot="240000">
            <a:off x="-1812290" y="2808605"/>
            <a:ext cx="3031490" cy="1327150"/>
          </a:xfrm>
          <a:prstGeom prst="cloudCallout">
            <a:avLst>
              <a:gd name="adj1" fmla="val -48401"/>
              <a:gd name="adj2" fmla="val 43812"/>
            </a:avLst>
          </a:prstGeom>
          <a:solidFill>
            <a:srgbClr val="C8F5A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-1536700" y="3020971"/>
            <a:ext cx="2597701" cy="829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i="1">
                <a:latin typeface="+mj-lt"/>
                <a:cs typeface="+mj-lt"/>
                <a:sym typeface="+mn-ea"/>
              </a:rPr>
              <a:t>“</a:t>
            </a:r>
            <a:r>
              <a:rPr lang="en-US" altLang="zh-CN" sz="1600" b="1" i="1">
                <a:latin typeface="+mj-lt"/>
                <a:cs typeface="+mj-lt"/>
                <a:sym typeface="+mn-ea"/>
              </a:rPr>
              <a:t>Go into the bathroom with an open door, and find the toilet.</a:t>
            </a:r>
            <a:r>
              <a:rPr lang="zh-CN" altLang="en-US" sz="1600" b="1" i="1">
                <a:latin typeface="+mj-lt"/>
                <a:cs typeface="+mj-lt"/>
                <a:sym typeface="+mn-ea"/>
              </a:rPr>
              <a:t>”</a:t>
            </a:r>
            <a:endParaRPr lang="zh-CN" altLang="en-US" sz="1600" b="1" i="1">
              <a:latin typeface="+mj-lt"/>
              <a:cs typeface="+mj-lt"/>
              <a:sym typeface="+mn-ea"/>
            </a:endParaRPr>
          </a:p>
        </p:txBody>
      </p:sp>
      <p:pic>
        <p:nvPicPr>
          <p:cNvPr id="5" name="图片 4" descr="ChatGPT Image Dec 14, 2025, 12_01_0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4795" y="5300980"/>
            <a:ext cx="1095375" cy="925195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 rot="21360000" flipH="1">
            <a:off x="-2802255" y="4335780"/>
            <a:ext cx="3202940" cy="1383665"/>
          </a:xfrm>
          <a:prstGeom prst="cloudCallout">
            <a:avLst>
              <a:gd name="adj1" fmla="val -48401"/>
              <a:gd name="adj2" fmla="val 43812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2183130" y="4557395"/>
            <a:ext cx="242951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 i="1"/>
              <a:t>“I need to </a:t>
            </a:r>
            <a:r>
              <a:rPr lang="en-US" altLang="zh-CN" sz="1600" b="1" i="1">
                <a:solidFill>
                  <a:srgbClr val="FF0000"/>
                </a:solidFill>
              </a:rPr>
              <a:t>enter the bathroom first</a:t>
            </a:r>
            <a:r>
              <a:rPr lang="en-US" altLang="zh-CN" sz="1600" b="1" i="1"/>
              <a:t> and </a:t>
            </a:r>
            <a:r>
              <a:rPr lang="en-US" altLang="zh-CN" sz="1600" b="1" i="1">
                <a:solidFill>
                  <a:srgbClr val="FF0000"/>
                </a:solidFill>
              </a:rPr>
              <a:t>then find the toilet</a:t>
            </a:r>
            <a:r>
              <a:rPr lang="en-US" altLang="zh-CN" sz="1600" b="1" i="1"/>
              <a:t>.”</a:t>
            </a:r>
            <a:endParaRPr lang="en-US" altLang="zh-CN" sz="1600" b="1" i="1"/>
          </a:p>
        </p:txBody>
      </p:sp>
      <p:grpSp>
        <p:nvGrpSpPr>
          <p:cNvPr id="22" name="组合 21"/>
          <p:cNvGrpSpPr/>
          <p:nvPr/>
        </p:nvGrpSpPr>
        <p:grpSpPr>
          <a:xfrm flipH="1">
            <a:off x="-2846705" y="-2980055"/>
            <a:ext cx="16591280" cy="5217160"/>
            <a:chOff x="-3894" y="3359"/>
            <a:chExt cx="24040" cy="7188"/>
          </a:xfrm>
        </p:grpSpPr>
        <p:pic>
          <p:nvPicPr>
            <p:cNvPr id="163" name="图片 162"/>
            <p:cNvPicPr>
              <a:picLocks noChangeAspect="1"/>
            </p:cNvPicPr>
            <p:nvPr/>
          </p:nvPicPr>
          <p:blipFill>
            <a:blip r:embed="rId3"/>
            <a:srcRect l="2754" t="5436" r="6093" b="25328"/>
            <a:stretch>
              <a:fillRect/>
            </a:stretch>
          </p:blipFill>
          <p:spPr>
            <a:xfrm>
              <a:off x="-3894" y="3359"/>
              <a:ext cx="24040" cy="7188"/>
            </a:xfrm>
            <a:prstGeom prst="rect">
              <a:avLst/>
            </a:prstGeom>
          </p:spPr>
        </p:pic>
        <p:pic>
          <p:nvPicPr>
            <p:cNvPr id="9" name="图片 8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940000">
              <a:off x="13711" y="7799"/>
              <a:ext cx="1825" cy="1441"/>
            </a:xfrm>
            <a:prstGeom prst="rect">
              <a:avLst/>
            </a:prstGeom>
          </p:spPr>
        </p:pic>
        <p:pic>
          <p:nvPicPr>
            <p:cNvPr id="12" name="图片 11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9500000">
              <a:off x="13722" y="7869"/>
              <a:ext cx="1825" cy="1441"/>
            </a:xfrm>
            <a:prstGeom prst="rect">
              <a:avLst/>
            </a:prstGeom>
          </p:spPr>
        </p:pic>
        <p:sp>
          <p:nvSpPr>
            <p:cNvPr id="58" name="任意多边形 57"/>
            <p:cNvSpPr/>
            <p:nvPr/>
          </p:nvSpPr>
          <p:spPr>
            <a:xfrm rot="10800000">
              <a:off x="13002" y="8444"/>
              <a:ext cx="1254" cy="325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15045" y="8416"/>
              <a:ext cx="1254" cy="325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7" name="图片 76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480000">
              <a:off x="1909" y="8496"/>
              <a:ext cx="1656" cy="1588"/>
            </a:xfrm>
            <a:prstGeom prst="rect">
              <a:avLst/>
            </a:prstGeom>
          </p:spPr>
        </p:pic>
        <p:sp>
          <p:nvSpPr>
            <p:cNvPr id="127" name="弧形 126"/>
            <p:cNvSpPr/>
            <p:nvPr/>
          </p:nvSpPr>
          <p:spPr>
            <a:xfrm rot="14640000">
              <a:off x="1390" y="8390"/>
              <a:ext cx="1421" cy="1471"/>
            </a:xfrm>
            <a:prstGeom prst="arc">
              <a:avLst>
                <a:gd name="adj1" fmla="val 15349738"/>
                <a:gd name="adj2" fmla="val 21064515"/>
              </a:avLst>
            </a:prstGeom>
            <a:ln w="8255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00000">
              <a:off x="-356" y="6213"/>
              <a:ext cx="1825" cy="1441"/>
            </a:xfrm>
            <a:prstGeom prst="rect">
              <a:avLst/>
            </a:prstGeom>
          </p:spPr>
        </p:pic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080000">
              <a:off x="1750" y="8636"/>
              <a:ext cx="1825" cy="1441"/>
            </a:xfrm>
            <a:prstGeom prst="rect">
              <a:avLst/>
            </a:prstGeom>
          </p:spPr>
        </p:pic>
        <p:pic>
          <p:nvPicPr>
            <p:cNvPr id="11" name="图片 10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080000">
              <a:off x="857" y="7828"/>
              <a:ext cx="1825" cy="1441"/>
            </a:xfrm>
            <a:prstGeom prst="rect">
              <a:avLst/>
            </a:prstGeom>
          </p:spPr>
        </p:pic>
        <p:pic>
          <p:nvPicPr>
            <p:cNvPr id="13" name="图片 12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080000">
              <a:off x="276" y="7191"/>
              <a:ext cx="1825" cy="1441"/>
            </a:xfrm>
            <a:prstGeom prst="rect">
              <a:avLst/>
            </a:prstGeom>
          </p:spPr>
        </p:pic>
        <p:sp>
          <p:nvSpPr>
            <p:cNvPr id="14" name="任意多边形 13"/>
            <p:cNvSpPr/>
            <p:nvPr/>
          </p:nvSpPr>
          <p:spPr>
            <a:xfrm rot="13500000">
              <a:off x="1726" y="8737"/>
              <a:ext cx="1138" cy="358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9360000">
              <a:off x="1455" y="9337"/>
              <a:ext cx="1254" cy="325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1614805" y="2433955"/>
            <a:ext cx="12163425" cy="3832225"/>
          </a:xfrm>
          <a:prstGeom prst="roundRect">
            <a:avLst>
              <a:gd name="adj" fmla="val 5352"/>
            </a:avLst>
          </a:prstGeom>
          <a:solidFill>
            <a:srgbClr val="FFC20B">
              <a:alpha val="40000"/>
            </a:srgbClr>
          </a:solidFill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593850" y="2433955"/>
            <a:ext cx="12184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Middle level grounding</a:t>
            </a:r>
            <a:endParaRPr lang="en-US" altLang="zh-CN" sz="18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pic>
        <p:nvPicPr>
          <p:cNvPr id="20" name="图片 19" descr="frame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3037205"/>
            <a:ext cx="1874520" cy="14065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圆角矩形 26"/>
          <p:cNvSpPr/>
          <p:nvPr/>
        </p:nvSpPr>
        <p:spPr>
          <a:xfrm>
            <a:off x="-2905125" y="2421255"/>
            <a:ext cx="5313045" cy="4601210"/>
          </a:xfrm>
          <a:prstGeom prst="roundRect">
            <a:avLst>
              <a:gd name="adj" fmla="val 6016"/>
            </a:avLst>
          </a:prstGeom>
          <a:solidFill>
            <a:srgbClr val="F7860C">
              <a:alpha val="40000"/>
            </a:srgbClr>
          </a:solidFill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 flipH="1">
            <a:off x="-2846705" y="-2980055"/>
            <a:ext cx="16591280" cy="5217160"/>
            <a:chOff x="-3894" y="3359"/>
            <a:chExt cx="24040" cy="7188"/>
          </a:xfrm>
        </p:grpSpPr>
        <p:pic>
          <p:nvPicPr>
            <p:cNvPr id="163" name="图片 162"/>
            <p:cNvPicPr>
              <a:picLocks noChangeAspect="1"/>
            </p:cNvPicPr>
            <p:nvPr/>
          </p:nvPicPr>
          <p:blipFill>
            <a:blip r:embed="rId1"/>
            <a:srcRect l="2754" t="5436" r="6093" b="25328"/>
            <a:stretch>
              <a:fillRect/>
            </a:stretch>
          </p:blipFill>
          <p:spPr>
            <a:xfrm>
              <a:off x="-3894" y="3359"/>
              <a:ext cx="24040" cy="7188"/>
            </a:xfrm>
            <a:prstGeom prst="rect">
              <a:avLst/>
            </a:prstGeom>
          </p:spPr>
        </p:pic>
        <p:pic>
          <p:nvPicPr>
            <p:cNvPr id="9" name="图片 8" descr="图片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940000">
              <a:off x="13711" y="7799"/>
              <a:ext cx="1825" cy="1441"/>
            </a:xfrm>
            <a:prstGeom prst="rect">
              <a:avLst/>
            </a:prstGeom>
          </p:spPr>
        </p:pic>
        <p:sp>
          <p:nvSpPr>
            <p:cNvPr id="60" name="任意多边形 59"/>
            <p:cNvSpPr/>
            <p:nvPr/>
          </p:nvSpPr>
          <p:spPr>
            <a:xfrm>
              <a:off x="15045" y="8416"/>
              <a:ext cx="1254" cy="325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000" flipH="1">
            <a:off x="2318641" y="375280"/>
            <a:ext cx="1259529" cy="1045900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 rot="10800000" flipH="1">
            <a:off x="3359869" y="765323"/>
            <a:ext cx="865452" cy="235890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000" flipH="1">
            <a:off x="8367016" y="447035"/>
            <a:ext cx="1259529" cy="1045900"/>
          </a:xfrm>
          <a:prstGeom prst="rect">
            <a:avLst/>
          </a:prstGeom>
        </p:spPr>
      </p:pic>
      <p:sp>
        <p:nvSpPr>
          <p:cNvPr id="23" name="任意多边形 22"/>
          <p:cNvSpPr/>
          <p:nvPr/>
        </p:nvSpPr>
        <p:spPr>
          <a:xfrm rot="10800000" flipH="1">
            <a:off x="9408244" y="836443"/>
            <a:ext cx="865452" cy="235890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97155" y="188595"/>
            <a:ext cx="431800" cy="431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7860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rgbClr val="F7860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2800" b="1">
              <a:solidFill>
                <a:srgbClr val="F7860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-2846705" y="2565400"/>
            <a:ext cx="431800" cy="431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7860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rgbClr val="F7860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2800" b="1">
              <a:solidFill>
                <a:srgbClr val="F7860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6" name="图片 25" descr="frame0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8590" y="-3100070"/>
            <a:ext cx="2945765" cy="2209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8" name="直接连接符 27"/>
          <p:cNvCxnSpPr/>
          <p:nvPr/>
        </p:nvCxnSpPr>
        <p:spPr>
          <a:xfrm>
            <a:off x="2449830" y="-4527550"/>
            <a:ext cx="1702435" cy="972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9" name="图片 28" descr="图片2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4445" y="3404870"/>
            <a:ext cx="860425" cy="964565"/>
          </a:xfrm>
          <a:prstGeom prst="rect">
            <a:avLst/>
          </a:prstGeom>
        </p:spPr>
      </p:pic>
      <p:sp>
        <p:nvSpPr>
          <p:cNvPr id="30" name="云形标注 29"/>
          <p:cNvSpPr/>
          <p:nvPr/>
        </p:nvSpPr>
        <p:spPr>
          <a:xfrm rot="240000">
            <a:off x="-1524000" y="2928620"/>
            <a:ext cx="3031490" cy="1327150"/>
          </a:xfrm>
          <a:prstGeom prst="cloudCallout">
            <a:avLst>
              <a:gd name="adj1" fmla="val -48401"/>
              <a:gd name="adj2" fmla="val 43812"/>
            </a:avLst>
          </a:prstGeom>
          <a:solidFill>
            <a:srgbClr val="C8F5A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-1248410" y="3140986"/>
            <a:ext cx="2597701" cy="829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i="1">
                <a:latin typeface="+mj-lt"/>
                <a:cs typeface="+mj-lt"/>
                <a:sym typeface="+mn-ea"/>
              </a:rPr>
              <a:t>“</a:t>
            </a:r>
            <a:r>
              <a:rPr lang="en-US" altLang="zh-CN" sz="1600" b="1" i="1">
                <a:latin typeface="+mj-lt"/>
                <a:cs typeface="+mj-lt"/>
                <a:sym typeface="+mn-ea"/>
              </a:rPr>
              <a:t>Go into the bathroom with an open door, and find the toilet.</a:t>
            </a:r>
            <a:r>
              <a:rPr lang="zh-CN" altLang="en-US" sz="1600" b="1" i="1">
                <a:latin typeface="+mj-lt"/>
                <a:cs typeface="+mj-lt"/>
                <a:sym typeface="+mn-ea"/>
              </a:rPr>
              <a:t>”</a:t>
            </a:r>
            <a:endParaRPr lang="zh-CN" altLang="en-US" sz="1600" b="1" i="1">
              <a:latin typeface="+mj-lt"/>
              <a:cs typeface="+mj-lt"/>
              <a:sym typeface="+mn-ea"/>
            </a:endParaRPr>
          </a:p>
        </p:txBody>
      </p:sp>
      <p:pic>
        <p:nvPicPr>
          <p:cNvPr id="32" name="图片 31" descr="ChatGPT Image Dec 14, 2025, 12_01_05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3085" y="5420995"/>
            <a:ext cx="1095375" cy="925195"/>
          </a:xfrm>
          <a:prstGeom prst="rect">
            <a:avLst/>
          </a:prstGeom>
        </p:spPr>
      </p:pic>
      <p:sp>
        <p:nvSpPr>
          <p:cNvPr id="33" name="云形标注 32"/>
          <p:cNvSpPr/>
          <p:nvPr/>
        </p:nvSpPr>
        <p:spPr>
          <a:xfrm rot="21360000" flipH="1">
            <a:off x="-2513965" y="4455795"/>
            <a:ext cx="3202940" cy="1383665"/>
          </a:xfrm>
          <a:prstGeom prst="cloudCallout">
            <a:avLst>
              <a:gd name="adj1" fmla="val -48401"/>
              <a:gd name="adj2" fmla="val 43812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-1894840" y="4677410"/>
            <a:ext cx="242951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 i="1"/>
              <a:t>“I need to </a:t>
            </a:r>
            <a:r>
              <a:rPr lang="en-US" altLang="zh-CN" sz="1600" b="1" i="1">
                <a:solidFill>
                  <a:srgbClr val="FF0000"/>
                </a:solidFill>
              </a:rPr>
              <a:t>enter the bathroom first</a:t>
            </a:r>
            <a:r>
              <a:rPr lang="en-US" altLang="zh-CN" sz="1600" b="1" i="1"/>
              <a:t> and </a:t>
            </a:r>
            <a:r>
              <a:rPr lang="en-US" altLang="zh-CN" sz="1600" b="1" i="1">
                <a:solidFill>
                  <a:srgbClr val="FF0000"/>
                </a:solidFill>
              </a:rPr>
              <a:t>then find the toilet</a:t>
            </a:r>
            <a:r>
              <a:rPr lang="en-US" altLang="zh-CN" sz="1600" b="1" i="1"/>
              <a:t>.”</a:t>
            </a:r>
            <a:endParaRPr lang="en-US" altLang="zh-CN" sz="1600"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5882"/>
          <a:stretch>
            <a:fillRect/>
          </a:stretch>
        </p:blipFill>
        <p:spPr>
          <a:xfrm>
            <a:off x="-2040255" y="404495"/>
            <a:ext cx="16373475" cy="7247890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940000">
            <a:off x="8706485" y="3800475"/>
            <a:ext cx="1158875" cy="100838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0344150" y="476885"/>
            <a:ext cx="3946525" cy="4678680"/>
          </a:xfrm>
          <a:prstGeom prst="roundRect">
            <a:avLst>
              <a:gd name="adj" fmla="val 6523"/>
            </a:avLst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12382500" y="937895"/>
            <a:ext cx="1743075" cy="1001395"/>
            <a:chOff x="5517" y="2281"/>
            <a:chExt cx="3925" cy="2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5" name="图片 84" descr="frame00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2" y="2476"/>
              <a:ext cx="1431" cy="107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3" name="图片 82" descr="frame00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7" y="2476"/>
              <a:ext cx="1431" cy="107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图片 80" descr="frame00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5" y="3455"/>
              <a:ext cx="1431" cy="907"/>
            </a:xfrm>
            <a:prstGeom prst="rect">
              <a:avLst/>
            </a:prstGeom>
          </p:spPr>
        </p:pic>
        <p:pic>
          <p:nvPicPr>
            <p:cNvPr id="82" name="图片 81" descr="frame00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7" y="3075"/>
              <a:ext cx="1431" cy="107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4" name="图片 83" descr="frame00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5" y="2281"/>
              <a:ext cx="1431" cy="904"/>
            </a:xfrm>
            <a:prstGeom prst="rect">
              <a:avLst/>
            </a:prstGeom>
          </p:spPr>
        </p:pic>
        <p:pic>
          <p:nvPicPr>
            <p:cNvPr id="86" name="图片 85" descr="frame00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12" y="3087"/>
              <a:ext cx="1431" cy="107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pic>
        <p:nvPicPr>
          <p:cNvPr id="89" name="图片 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4785" y="3479165"/>
            <a:ext cx="1158875" cy="9804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8135" y="3437890"/>
            <a:ext cx="1164590" cy="984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9500000">
            <a:off x="8713470" y="3849370"/>
            <a:ext cx="1158875" cy="100838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-1982470" y="477520"/>
            <a:ext cx="5185410" cy="146240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75" name="文本框 2"/>
          <p:cNvSpPr txBox="1"/>
          <p:nvPr/>
        </p:nvSpPr>
        <p:spPr>
          <a:xfrm>
            <a:off x="-1901825" y="775970"/>
            <a:ext cx="209296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800" b="1" i="1">
                <a:solidFill>
                  <a:srgbClr val="FF0000"/>
                </a:solidFill>
                <a:latin typeface="Times New Roman" panose="02020603050405020304" charset="0"/>
                <a:ea typeface="SimSun" pitchFamily="2" charset="-122"/>
                <a:cs typeface="Times New Roman" panose="02020603050405020304" charset="0"/>
              </a:rPr>
              <a:t>Instruction:</a:t>
            </a:r>
            <a:endParaRPr lang="en-US" altLang="zh-CN" sz="1800" b="1" i="1">
              <a:solidFill>
                <a:srgbClr val="FF0000"/>
              </a:solidFill>
              <a:latin typeface="Times New Roman" panose="02020603050405020304" charset="0"/>
              <a:ea typeface="SimSun" pitchFamily="2" charset="-122"/>
              <a:cs typeface="Times New Roman" panose="02020603050405020304" charset="0"/>
            </a:endParaRPr>
          </a:p>
          <a:p>
            <a:r>
              <a:rPr lang="en-US" altLang="zh-CN" sz="1600" b="1" i="1">
                <a:latin typeface="Times New Roman" panose="02020603050405020304" charset="0"/>
                <a:ea typeface="SimSun" pitchFamily="2" charset="-122"/>
                <a:cs typeface="Times New Roman" panose="02020603050405020304" charset="0"/>
              </a:rPr>
              <a:t>Go into the bathroom with an open door, and find the toilet.</a:t>
            </a:r>
            <a:endParaRPr lang="en-US" altLang="zh-CN" sz="1600" b="1" i="1">
              <a:latin typeface="Times New Roman" panose="02020603050405020304" charset="0"/>
              <a:ea typeface="SimSun" pitchFamily="2" charset="-122"/>
              <a:cs typeface="Times New Roman" panose="02020603050405020304" charset="0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191135" y="817880"/>
            <a:ext cx="3180080" cy="809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en-US" altLang="zh-CN" sz="1600" b="1" i="1">
                <a:solidFill>
                  <a:srgbClr val="FF0000"/>
                </a:solidFill>
                <a:latin typeface="Times New Roman" panose="02020603050405020304" charset="0"/>
                <a:ea typeface="SimSun" pitchFamily="2" charset="-122"/>
                <a:cs typeface="Times New Roman" panose="02020603050405020304" charset="0"/>
              </a:rPr>
              <a:t>Reasoning:</a:t>
            </a:r>
            <a:endParaRPr lang="en-US" altLang="zh-CN" sz="1600" b="1" i="1">
              <a:solidFill>
                <a:srgbClr val="FF0000"/>
              </a:solidFill>
              <a:latin typeface="Times New Roman" panose="02020603050405020304" charset="0"/>
              <a:ea typeface="SimSun" pitchFamily="2" charset="-122"/>
              <a:cs typeface="Times New Roman" panose="02020603050405020304" charset="0"/>
            </a:endParaRPr>
          </a:p>
          <a:p>
            <a:r>
              <a:rPr lang="en-US" altLang="zh-CN" sz="1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sub-task 1</a:t>
            </a:r>
            <a:r>
              <a:rPr lang="en-US" altLang="zh-CN" sz="1600" b="1" i="1">
                <a:latin typeface="Times New Roman" panose="02020603050405020304" charset="0"/>
                <a:ea typeface="SimSun" pitchFamily="2" charset="-122"/>
                <a:cs typeface="Times New Roman" panose="02020603050405020304" charset="0"/>
              </a:rPr>
              <a:t>: go into the bathroom</a:t>
            </a:r>
            <a:endParaRPr lang="en-US" altLang="zh-CN" sz="1600" b="1" i="1">
              <a:latin typeface="Times New Roman" panose="02020603050405020304" charset="0"/>
              <a:ea typeface="SimSun" pitchFamily="2" charset="-122"/>
              <a:cs typeface="Times New Roman" panose="02020603050405020304" charset="0"/>
            </a:endParaRPr>
          </a:p>
          <a:p>
            <a:r>
              <a:rPr lang="en-US" altLang="zh-CN" sz="1600" b="1" i="1">
                <a:latin typeface="Times New Roman" panose="02020603050405020304" charset="0"/>
                <a:ea typeface="SimSun" pitchFamily="2" charset="-122"/>
                <a:cs typeface="Times New Roman" panose="02020603050405020304" charset="0"/>
              </a:rPr>
              <a:t>sub-task 2: find the toilet</a:t>
            </a:r>
            <a:endParaRPr lang="en-US" altLang="zh-CN" sz="1600" b="1" i="1">
              <a:latin typeface="Times New Roman" panose="02020603050405020304" charset="0"/>
              <a:ea typeface="SimSun" pitchFamily="2" charset="-122"/>
              <a:cs typeface="Times New Roman" panose="02020603050405020304" charset="0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940000">
            <a:off x="10596245" y="930275"/>
            <a:ext cx="1158875" cy="1008380"/>
          </a:xfrm>
          <a:prstGeom prst="rect">
            <a:avLst/>
          </a:prstGeom>
        </p:spPr>
      </p:pic>
      <p:pic>
        <p:nvPicPr>
          <p:cNvPr id="17" name="图片 16" descr="图片1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6360000">
            <a:off x="10555605" y="1009650"/>
            <a:ext cx="1158875" cy="1008380"/>
          </a:xfrm>
          <a:prstGeom prst="rect">
            <a:avLst/>
          </a:prstGeom>
        </p:spPr>
      </p:pic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3840000">
            <a:off x="10618470" y="1013460"/>
            <a:ext cx="1158875" cy="10083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416540" y="481965"/>
            <a:ext cx="37274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+mj-lt"/>
                <a:cs typeface="+mj-lt"/>
                <a:sym typeface="+mn-ea"/>
              </a:rPr>
              <a:t>Step 1: Initialization </a:t>
            </a:r>
            <a:endParaRPr lang="en-US" altLang="zh-CN" sz="1400" b="1">
              <a:latin typeface="+mj-lt"/>
              <a:cs typeface="+mj-lt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33075" y="703580"/>
            <a:ext cx="12306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360</a:t>
            </a:r>
            <a:r>
              <a:rPr lang="en-US" altLang="zh-CN" sz="1200" b="1">
                <a:solidFill>
                  <a:srgbClr val="FF0000"/>
                </a:solidFill>
                <a:latin typeface="方正仿宋_GB2312" panose="02000000000000000000" charset="-122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°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r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otating</a:t>
            </a:r>
            <a:endParaRPr lang="en-US" altLang="zh-CN" sz="12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1779250" y="1484630"/>
            <a:ext cx="6477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2310110" y="692785"/>
            <a:ext cx="19335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surround view with poses</a:t>
            </a:r>
            <a:endParaRPr lang="en-US" altLang="zh-CN" sz="12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296900" y="1950720"/>
            <a:ext cx="0" cy="3155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1064875" y="2720340"/>
            <a:ext cx="0" cy="6369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9555" y="3502025"/>
            <a:ext cx="1162685" cy="9772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sp>
        <p:nvSpPr>
          <p:cNvPr id="41" name="文本框 40"/>
          <p:cNvSpPr txBox="1"/>
          <p:nvPr/>
        </p:nvSpPr>
        <p:spPr>
          <a:xfrm>
            <a:off x="11209020" y="3608070"/>
            <a:ext cx="7512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...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576810" y="3613785"/>
            <a:ext cx="7512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...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11569065" y="2720340"/>
            <a:ext cx="0" cy="6369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12216765" y="2720340"/>
            <a:ext cx="0" cy="6369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3009245" y="2720340"/>
            <a:ext cx="0" cy="6369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13656945" y="2708910"/>
            <a:ext cx="0" cy="6369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10512362" y="2777109"/>
                <a:ext cx="66865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362" y="2777109"/>
                <a:ext cx="66865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86" t="-69" r="86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13585127" y="2780919"/>
                <a:ext cx="51816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127" y="2780919"/>
                <a:ext cx="518160" cy="368300"/>
              </a:xfrm>
              <a:prstGeom prst="rect">
                <a:avLst/>
              </a:prstGeom>
              <a:blipFill rotWithShape="1">
                <a:blip r:embed="rId13"/>
                <a:stretch>
                  <a:fillRect l="-110" t="-69" r="11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燕尾形箭头 48"/>
          <p:cNvSpPr/>
          <p:nvPr/>
        </p:nvSpPr>
        <p:spPr>
          <a:xfrm>
            <a:off x="10488930" y="4568190"/>
            <a:ext cx="3600450" cy="535940"/>
          </a:xfrm>
          <a:prstGeom prst="notchedRightArrow">
            <a:avLst>
              <a:gd name="adj1" fmla="val 72274"/>
              <a:gd name="adj2" fmla="val 90165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1207750" y="4797425"/>
            <a:ext cx="3611245" cy="474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Interest score map generation</a:t>
            </a:r>
            <a:endParaRPr lang="en-US" altLang="zh-CN" sz="18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1" name="弧形 50"/>
          <p:cNvSpPr/>
          <p:nvPr/>
        </p:nvSpPr>
        <p:spPr>
          <a:xfrm>
            <a:off x="10512425" y="937895"/>
            <a:ext cx="1223645" cy="1080135"/>
          </a:xfrm>
          <a:prstGeom prst="arc">
            <a:avLst>
              <a:gd name="adj1" fmla="val 16200000"/>
              <a:gd name="adj2" fmla="val 540962"/>
            </a:avLst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弧形 51"/>
          <p:cNvSpPr/>
          <p:nvPr/>
        </p:nvSpPr>
        <p:spPr>
          <a:xfrm rot="8400000">
            <a:off x="10622915" y="918845"/>
            <a:ext cx="1223645" cy="1080135"/>
          </a:xfrm>
          <a:prstGeom prst="arc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弧形 52"/>
          <p:cNvSpPr/>
          <p:nvPr/>
        </p:nvSpPr>
        <p:spPr>
          <a:xfrm rot="15240000">
            <a:off x="10564495" y="1000125"/>
            <a:ext cx="1223645" cy="1080135"/>
          </a:xfrm>
          <a:prstGeom prst="arc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10488295" y="2344420"/>
            <a:ext cx="3646805" cy="432435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ITM head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6" name="弧形 55"/>
          <p:cNvSpPr/>
          <p:nvPr/>
        </p:nvSpPr>
        <p:spPr>
          <a:xfrm rot="8400000">
            <a:off x="8718550" y="4057015"/>
            <a:ext cx="1223010" cy="1068070"/>
          </a:xfrm>
          <a:prstGeom prst="arc">
            <a:avLst>
              <a:gd name="adj1" fmla="val 12819588"/>
              <a:gd name="adj2" fmla="val 3094612"/>
            </a:avLst>
          </a:prstGeom>
          <a:ln w="8255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 rot="10800000">
            <a:off x="8256270" y="4251960"/>
            <a:ext cx="796290" cy="227330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>
            <a:off x="9553575" y="4232275"/>
            <a:ext cx="796290" cy="227330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10386695" y="5444490"/>
            <a:ext cx="3946525" cy="2183765"/>
          </a:xfrm>
          <a:prstGeom prst="roundRect">
            <a:avLst>
              <a:gd name="adj" fmla="val 6523"/>
            </a:avLst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0419080" y="5444490"/>
            <a:ext cx="38722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+mj-lt"/>
                <a:cs typeface="+mj-lt"/>
                <a:sym typeface="+mn-ea"/>
              </a:rPr>
              <a:t>Step 2: Orienting to hotspot</a:t>
            </a:r>
            <a:endParaRPr lang="en-US" altLang="zh-CN" sz="1400" b="1">
              <a:latin typeface="+mj-lt"/>
              <a:cs typeface="+mj-lt"/>
              <a:sym typeface="+mn-ea"/>
            </a:endParaRPr>
          </a:p>
          <a:p>
            <a:r>
              <a:rPr lang="en-US" altLang="zh-CN" sz="1400" b="1">
                <a:latin typeface="+mj-lt"/>
                <a:cs typeface="+mj-lt"/>
                <a:sym typeface="+mn-ea"/>
              </a:rPr>
              <a:t>  </a:t>
            </a:r>
            <a:endParaRPr lang="en-US" altLang="zh-CN" sz="1400" b="1">
              <a:latin typeface="+mj-lt"/>
              <a:cs typeface="+mj-lt"/>
              <a:sym typeface="+mn-ea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10488295" y="6080125"/>
            <a:ext cx="1614805" cy="1445260"/>
            <a:chOff x="19239" y="2196"/>
            <a:chExt cx="2430" cy="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39" y="2196"/>
              <a:ext cx="2430" cy="2057"/>
            </a:xfrm>
            <a:prstGeom prst="rect">
              <a:avLst/>
            </a:prstGeom>
          </p:spPr>
        </p:pic>
        <p:sp>
          <p:nvSpPr>
            <p:cNvPr id="64" name="十字星 63"/>
            <p:cNvSpPr/>
            <p:nvPr/>
          </p:nvSpPr>
          <p:spPr>
            <a:xfrm>
              <a:off x="19805" y="2703"/>
              <a:ext cx="194" cy="265"/>
            </a:xfrm>
            <a:prstGeom prst="star4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0490835" y="5732780"/>
            <a:ext cx="1612900" cy="28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hotspot analysis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99" name="组合 98"/>
          <p:cNvGrpSpPr/>
          <p:nvPr/>
        </p:nvGrpSpPr>
        <p:grpSpPr>
          <a:xfrm rot="540000">
            <a:off x="8956675" y="5949315"/>
            <a:ext cx="1885950" cy="648335"/>
            <a:chOff x="13217" y="9072"/>
            <a:chExt cx="2970" cy="1021"/>
          </a:xfrm>
        </p:grpSpPr>
        <p:sp>
          <p:nvSpPr>
            <p:cNvPr id="65" name="文本框 64"/>
            <p:cNvSpPr txBox="1"/>
            <p:nvPr/>
          </p:nvSpPr>
          <p:spPr>
            <a:xfrm rot="2640000">
              <a:off x="13217" y="9072"/>
              <a:ext cx="297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8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Orienting to </a:t>
              </a:r>
              <a:endParaRPr lang="en-US" altLang="zh-CN" sz="1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7" name="十字星 66"/>
            <p:cNvSpPr/>
            <p:nvPr/>
          </p:nvSpPr>
          <p:spPr>
            <a:xfrm rot="2880000">
              <a:off x="15116" y="9850"/>
              <a:ext cx="203" cy="285"/>
            </a:xfrm>
            <a:prstGeom prst="star4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8" name="图片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1415" y="6080125"/>
            <a:ext cx="1663065" cy="1446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文本框 68"/>
          <p:cNvSpPr txBox="1"/>
          <p:nvPr/>
        </p:nvSpPr>
        <p:spPr>
          <a:xfrm>
            <a:off x="12505055" y="5732780"/>
            <a:ext cx="18599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interest score map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70" name="直接箭头连接符 69"/>
          <p:cNvCxnSpPr>
            <a:stCxn id="68" idx="1"/>
            <a:endCxn id="63" idx="3"/>
          </p:cNvCxnSpPr>
          <p:nvPr/>
        </p:nvCxnSpPr>
        <p:spPr>
          <a:xfrm flipH="1">
            <a:off x="12103100" y="6803390"/>
            <a:ext cx="48831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H="1" flipV="1">
            <a:off x="9480550" y="5229225"/>
            <a:ext cx="935990" cy="136779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2" name="图片 71" descr="图片1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9500000">
            <a:off x="7720330" y="3855085"/>
            <a:ext cx="1158875" cy="1008380"/>
          </a:xfrm>
          <a:prstGeom prst="rect">
            <a:avLst/>
          </a:prstGeom>
        </p:spPr>
      </p:pic>
      <p:pic>
        <p:nvPicPr>
          <p:cNvPr id="73" name="图片 72" descr="图片1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9500000">
            <a:off x="6769735" y="3907790"/>
            <a:ext cx="1158875" cy="1008380"/>
          </a:xfrm>
          <a:prstGeom prst="rect">
            <a:avLst/>
          </a:prstGeom>
        </p:spPr>
      </p:pic>
      <p:pic>
        <p:nvPicPr>
          <p:cNvPr id="74" name="图片 73" descr="图片1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8300000">
            <a:off x="5758180" y="3926205"/>
            <a:ext cx="1158875" cy="1008380"/>
          </a:xfrm>
          <a:prstGeom prst="rect">
            <a:avLst/>
          </a:prstGeom>
        </p:spPr>
      </p:pic>
      <p:pic>
        <p:nvPicPr>
          <p:cNvPr id="75" name="图片 74" descr="图片1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8120000">
            <a:off x="4594860" y="4187825"/>
            <a:ext cx="1158875" cy="1008380"/>
          </a:xfrm>
          <a:prstGeom prst="rect">
            <a:avLst/>
          </a:prstGeom>
        </p:spPr>
      </p:pic>
      <p:pic>
        <p:nvPicPr>
          <p:cNvPr id="76" name="图片 75" descr="图片1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9500000">
            <a:off x="3543935" y="4390390"/>
            <a:ext cx="1158875" cy="1008380"/>
          </a:xfrm>
          <a:prstGeom prst="rect">
            <a:avLst/>
          </a:prstGeom>
        </p:spPr>
      </p:pic>
      <p:pic>
        <p:nvPicPr>
          <p:cNvPr id="77" name="图片 76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0000">
            <a:off x="2094230" y="4411980"/>
            <a:ext cx="1158875" cy="1008380"/>
          </a:xfrm>
          <a:prstGeom prst="rect">
            <a:avLst/>
          </a:prstGeom>
        </p:spPr>
      </p:pic>
      <p:sp>
        <p:nvSpPr>
          <p:cNvPr id="78" name="圆角矩形 77"/>
          <p:cNvSpPr/>
          <p:nvPr/>
        </p:nvSpPr>
        <p:spPr>
          <a:xfrm>
            <a:off x="4512310" y="1012190"/>
            <a:ext cx="5701030" cy="2468245"/>
          </a:xfrm>
          <a:prstGeom prst="roundRect">
            <a:avLst>
              <a:gd name="adj" fmla="val 6523"/>
            </a:avLst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3" name="图片 92" descr="frame0000"/>
          <p:cNvPicPr>
            <a:picLocks noChangeAspect="1"/>
          </p:cNvPicPr>
          <p:nvPr/>
        </p:nvPicPr>
        <p:blipFill>
          <a:blip r:embed="rId15"/>
          <a:srcRect l="8485" r="11338" b="15031"/>
          <a:stretch>
            <a:fillRect/>
          </a:stretch>
        </p:blipFill>
        <p:spPr>
          <a:xfrm>
            <a:off x="7848600" y="1613535"/>
            <a:ext cx="2205990" cy="1755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7847965" y="1254125"/>
            <a:ext cx="2207260" cy="28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choose waypoint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 rot="5400000">
            <a:off x="6410325" y="2217420"/>
            <a:ext cx="1904365" cy="44196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waypoint head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584065" y="1612900"/>
            <a:ext cx="2258060" cy="1795681"/>
            <a:chOff x="4950" y="3097"/>
            <a:chExt cx="3505" cy="27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6"/>
            <a:srcRect l="10180" r="33711"/>
            <a:stretch>
              <a:fillRect/>
            </a:stretch>
          </p:blipFill>
          <p:spPr>
            <a:xfrm>
              <a:off x="4950" y="3097"/>
              <a:ext cx="3505" cy="2677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6537" y="4126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518" y="4350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91" y="4439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291" y="4639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378" y="4839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5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540" y="4735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6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484" y="4916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7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652" y="4999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8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765" y="5173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9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6198" y="5534"/>
              <a:ext cx="207" cy="2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74" y="5471"/>
              <a:ext cx="579" cy="3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9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10</a:t>
              </a:r>
              <a:endParaRPr lang="en-US" altLang="zh-CN" sz="9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84700" y="1299210"/>
            <a:ext cx="2216150" cy="28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waypoint sample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6859905" y="2422525"/>
            <a:ext cx="28829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583805" y="2422525"/>
            <a:ext cx="28829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/>
        </p:nvSpPr>
        <p:spPr>
          <a:xfrm rot="9360000">
            <a:off x="1644015" y="5048250"/>
            <a:ext cx="796290" cy="227330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2606040" y="4330065"/>
            <a:ext cx="5572125" cy="664210"/>
          </a:xfrm>
          <a:custGeom>
            <a:avLst/>
            <a:gdLst>
              <a:gd name="connisteX0" fmla="*/ 5572125 w 5572125"/>
              <a:gd name="connsiteY0" fmla="*/ 0 h 664215"/>
              <a:gd name="connisteX1" fmla="*/ 4695825 w 5572125"/>
              <a:gd name="connsiteY1" fmla="*/ 38100 h 664215"/>
              <a:gd name="connisteX2" fmla="*/ 3600450 w 5572125"/>
              <a:gd name="connsiteY2" fmla="*/ 66675 h 664215"/>
              <a:gd name="connisteX3" fmla="*/ 2466975 w 5572125"/>
              <a:gd name="connsiteY3" fmla="*/ 323850 h 664215"/>
              <a:gd name="connisteX4" fmla="*/ 1447800 w 5572125"/>
              <a:gd name="connsiteY4" fmla="*/ 552450 h 664215"/>
              <a:gd name="connisteX5" fmla="*/ 0 w 5572125"/>
              <a:gd name="connsiteY5" fmla="*/ 628650 h 664215"/>
              <a:gd name="connisteX6" fmla="*/ 304800 w 5572125"/>
              <a:gd name="connsiteY6" fmla="*/ 95250 h 6642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5572125" h="664215">
                <a:moveTo>
                  <a:pt x="5572125" y="0"/>
                </a:moveTo>
                <a:cubicBezTo>
                  <a:pt x="5418455" y="6985"/>
                  <a:pt x="5090160" y="24765"/>
                  <a:pt x="4695825" y="38100"/>
                </a:cubicBezTo>
                <a:cubicBezTo>
                  <a:pt x="4301490" y="51435"/>
                  <a:pt x="4046220" y="9525"/>
                  <a:pt x="3600450" y="66675"/>
                </a:cubicBezTo>
                <a:cubicBezTo>
                  <a:pt x="3154680" y="123825"/>
                  <a:pt x="2897505" y="226695"/>
                  <a:pt x="2466975" y="323850"/>
                </a:cubicBezTo>
                <a:cubicBezTo>
                  <a:pt x="2036445" y="421005"/>
                  <a:pt x="1941195" y="491490"/>
                  <a:pt x="1447800" y="552450"/>
                </a:cubicBezTo>
                <a:cubicBezTo>
                  <a:pt x="954405" y="613410"/>
                  <a:pt x="228600" y="720090"/>
                  <a:pt x="0" y="628650"/>
                </a:cubicBezTo>
              </a:path>
            </a:pathLst>
          </a:custGeom>
          <a:noFill/>
          <a:ln w="76200">
            <a:solidFill>
              <a:srgbClr val="00B0F0"/>
            </a:solidFill>
            <a:headEnd type="oval"/>
            <a:tailEnd type="triangl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4584065" y="1051560"/>
            <a:ext cx="55568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+mj-lt"/>
                <a:cs typeface="+mj-lt"/>
                <a:sym typeface="+mn-ea"/>
              </a:rPr>
              <a:t>Step 3: Waypoint navigation</a:t>
            </a:r>
            <a:endParaRPr lang="en-US" altLang="zh-CN" sz="1400" b="1">
              <a:latin typeface="+mj-lt"/>
              <a:cs typeface="+mj-lt"/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8041005" y="476885"/>
            <a:ext cx="1296035" cy="504190"/>
            <a:chOff x="5065" y="-610"/>
            <a:chExt cx="2041" cy="794"/>
          </a:xfrm>
        </p:grpSpPr>
        <p:sp>
          <p:nvSpPr>
            <p:cNvPr id="96" name="椭圆 95"/>
            <p:cNvSpPr/>
            <p:nvPr/>
          </p:nvSpPr>
          <p:spPr>
            <a:xfrm>
              <a:off x="5065" y="-610"/>
              <a:ext cx="2041" cy="79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5291" y="-496"/>
              <a:ext cx="1815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600" b="1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sub-task 1</a:t>
              </a:r>
              <a:endParaRPr lang="en-US" altLang="zh-CN" sz="1600" b="1" i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100" name="直接箭头连接符 99"/>
          <p:cNvCxnSpPr>
            <a:stCxn id="96" idx="3"/>
            <a:endCxn id="3" idx="1"/>
          </p:cNvCxnSpPr>
          <p:nvPr/>
        </p:nvCxnSpPr>
        <p:spPr>
          <a:xfrm flipH="1">
            <a:off x="7362825" y="907415"/>
            <a:ext cx="868045" cy="57912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9120505" y="909320"/>
            <a:ext cx="2160270" cy="144018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93" idx="2"/>
            <a:endCxn id="94" idx="2"/>
          </p:cNvCxnSpPr>
          <p:nvPr/>
        </p:nvCxnSpPr>
        <p:spPr>
          <a:xfrm flipH="1">
            <a:off x="6206490" y="3369310"/>
            <a:ext cx="2745105" cy="102743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 rot="20460000">
            <a:off x="6299835" y="3519170"/>
            <a:ext cx="24860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Waypoint navigation</a:t>
            </a:r>
            <a:endParaRPr lang="en-US" altLang="zh-CN" sz="1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3634740" y="5339715"/>
            <a:ext cx="5713095" cy="2288540"/>
          </a:xfrm>
          <a:prstGeom prst="roundRect">
            <a:avLst>
              <a:gd name="adj" fmla="val 6523"/>
            </a:avLst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647440" y="5301615"/>
            <a:ext cx="36429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+mj-lt"/>
                <a:cs typeface="+mj-lt"/>
                <a:sym typeface="+mn-ea"/>
              </a:rPr>
              <a:t>Step 4: Sub-task progress reasoning  </a:t>
            </a:r>
            <a:endParaRPr lang="en-US" altLang="zh-CN" sz="1400" b="1">
              <a:latin typeface="+mj-lt"/>
              <a:cs typeface="+mj-lt"/>
              <a:sym typeface="+mn-ea"/>
            </a:endParaRPr>
          </a:p>
        </p:txBody>
      </p:sp>
      <p:pic>
        <p:nvPicPr>
          <p:cNvPr id="107" name="图片 106" descr="frame00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6565" y="6291580"/>
            <a:ext cx="1263015" cy="9480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108" name="图片 107" descr="frame00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4265" y="6287135"/>
            <a:ext cx="1263015" cy="9480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109" name="图片 108" descr="frame00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4820" y="6309360"/>
            <a:ext cx="1263015" cy="9480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110" name="文本框 109"/>
          <p:cNvSpPr txBox="1"/>
          <p:nvPr/>
        </p:nvSpPr>
        <p:spPr>
          <a:xfrm>
            <a:off x="6703060" y="5530850"/>
            <a:ext cx="2752090" cy="683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fontAlgn="base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history key frames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 fontAlgn="base"/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captured during navigation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5146675" y="6669405"/>
            <a:ext cx="1450340" cy="522605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plan head</a:t>
            </a:r>
            <a:endParaRPr lang="en-US" altLang="zh-CN" sz="1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2" name="图片 111" descr="图片1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600000">
            <a:off x="2070735" y="4422775"/>
            <a:ext cx="1158875" cy="1008380"/>
          </a:xfrm>
          <a:prstGeom prst="rect">
            <a:avLst/>
          </a:prstGeom>
        </p:spPr>
      </p:pic>
      <p:grpSp>
        <p:nvGrpSpPr>
          <p:cNvPr id="113" name="组合 112"/>
          <p:cNvGrpSpPr/>
          <p:nvPr/>
        </p:nvGrpSpPr>
        <p:grpSpPr>
          <a:xfrm>
            <a:off x="5146675" y="5804535"/>
            <a:ext cx="1296035" cy="504190"/>
            <a:chOff x="5065" y="-610"/>
            <a:chExt cx="2041" cy="794"/>
          </a:xfrm>
        </p:grpSpPr>
        <p:sp>
          <p:nvSpPr>
            <p:cNvPr id="114" name="椭圆 113"/>
            <p:cNvSpPr/>
            <p:nvPr/>
          </p:nvSpPr>
          <p:spPr>
            <a:xfrm>
              <a:off x="5065" y="-610"/>
              <a:ext cx="2041" cy="79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5291" y="-496"/>
              <a:ext cx="1815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600" b="1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sub-task 1</a:t>
              </a:r>
              <a:endParaRPr lang="en-US" altLang="zh-CN" sz="1600" b="1" i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cxnSp>
        <p:nvCxnSpPr>
          <p:cNvPr id="116" name="直接箭头连接符 115"/>
          <p:cNvCxnSpPr/>
          <p:nvPr/>
        </p:nvCxnSpPr>
        <p:spPr>
          <a:xfrm>
            <a:off x="5806440" y="6308725"/>
            <a:ext cx="5715" cy="36004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endCxn id="111" idx="3"/>
          </p:cNvCxnSpPr>
          <p:nvPr/>
        </p:nvCxnSpPr>
        <p:spPr>
          <a:xfrm flipH="1">
            <a:off x="6597015" y="6925945"/>
            <a:ext cx="349250" cy="50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23" name="组合 122"/>
          <p:cNvGrpSpPr/>
          <p:nvPr/>
        </p:nvGrpSpPr>
        <p:grpSpPr>
          <a:xfrm>
            <a:off x="3668338" y="7029450"/>
            <a:ext cx="1268792" cy="521737"/>
            <a:chOff x="3402" y="10165"/>
            <a:chExt cx="2232" cy="1078"/>
          </a:xfrm>
        </p:grpSpPr>
        <p:sp>
          <p:nvSpPr>
            <p:cNvPr id="121" name="圆角矩形 120"/>
            <p:cNvSpPr/>
            <p:nvPr/>
          </p:nvSpPr>
          <p:spPr>
            <a:xfrm>
              <a:off x="3499" y="10166"/>
              <a:ext cx="2023" cy="1026"/>
            </a:xfrm>
            <a:prstGeom prst="roundRect">
              <a:avLst>
                <a:gd name="adj" fmla="val 20212"/>
              </a:avLst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3402" y="10165"/>
              <a:ext cx="2232" cy="10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Switch to 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next sub-task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125" name="任意多边形 124"/>
          <p:cNvSpPr/>
          <p:nvPr/>
        </p:nvSpPr>
        <p:spPr>
          <a:xfrm rot="13440000">
            <a:off x="1958340" y="4537710"/>
            <a:ext cx="796290" cy="227330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弧形 126"/>
          <p:cNvSpPr/>
          <p:nvPr/>
        </p:nvSpPr>
        <p:spPr>
          <a:xfrm rot="14640000">
            <a:off x="1742440" y="4336415"/>
            <a:ext cx="994410" cy="934085"/>
          </a:xfrm>
          <a:prstGeom prst="arc">
            <a:avLst>
              <a:gd name="adj1" fmla="val 15349738"/>
              <a:gd name="adj2" fmla="val 21064515"/>
            </a:avLst>
          </a:prstGeom>
          <a:ln w="8255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1" name="组合 130"/>
          <p:cNvGrpSpPr/>
          <p:nvPr/>
        </p:nvGrpSpPr>
        <p:grpSpPr>
          <a:xfrm>
            <a:off x="3592830" y="5589270"/>
            <a:ext cx="1393190" cy="411480"/>
            <a:chOff x="3028" y="10165"/>
            <a:chExt cx="2451" cy="1026"/>
          </a:xfrm>
        </p:grpSpPr>
        <p:sp>
          <p:nvSpPr>
            <p:cNvPr id="132" name="圆角矩形 131"/>
            <p:cNvSpPr/>
            <p:nvPr/>
          </p:nvSpPr>
          <p:spPr>
            <a:xfrm>
              <a:off x="3258" y="10165"/>
              <a:ext cx="2023" cy="1026"/>
            </a:xfrm>
            <a:prstGeom prst="roundRect">
              <a:avLst>
                <a:gd name="adj" fmla="val 23474"/>
              </a:avLst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3028" y="10317"/>
              <a:ext cx="2451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Back to step3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134" name="图片 133" descr="图片1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020000">
            <a:off x="1249680" y="3761105"/>
            <a:ext cx="1158875" cy="1008380"/>
          </a:xfrm>
          <a:prstGeom prst="rect">
            <a:avLst/>
          </a:prstGeom>
        </p:spPr>
      </p:pic>
      <p:pic>
        <p:nvPicPr>
          <p:cNvPr id="135" name="图片 134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0000">
            <a:off x="654685" y="2981325"/>
            <a:ext cx="1158875" cy="1008380"/>
          </a:xfrm>
          <a:prstGeom prst="rect">
            <a:avLst/>
          </a:prstGeom>
        </p:spPr>
      </p:pic>
      <p:sp>
        <p:nvSpPr>
          <p:cNvPr id="136" name="任意多边形 135"/>
          <p:cNvSpPr/>
          <p:nvPr/>
        </p:nvSpPr>
        <p:spPr>
          <a:xfrm>
            <a:off x="1224280" y="3420110"/>
            <a:ext cx="629285" cy="796925"/>
          </a:xfrm>
          <a:custGeom>
            <a:avLst/>
            <a:gdLst>
              <a:gd name="connisteX0" fmla="*/ 629285 w 629285"/>
              <a:gd name="connsiteY0" fmla="*/ 796925 h 796925"/>
              <a:gd name="connisteX1" fmla="*/ 0 w 629285"/>
              <a:gd name="connsiteY1" fmla="*/ 0 h 796925"/>
              <a:gd name="connisteX2" fmla="*/ 80645 w 629285"/>
              <a:gd name="connsiteY2" fmla="*/ -167005 h 7969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629285" h="796925">
                <a:moveTo>
                  <a:pt x="629285" y="796925"/>
                </a:moveTo>
                <a:cubicBezTo>
                  <a:pt x="501650" y="640715"/>
                  <a:pt x="109855" y="193040"/>
                  <a:pt x="0" y="0"/>
                </a:cubicBezTo>
              </a:path>
            </a:pathLst>
          </a:custGeom>
          <a:noFill/>
          <a:ln w="76200">
            <a:solidFill>
              <a:srgbClr val="92D05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1982470" y="6093460"/>
            <a:ext cx="3816985" cy="1149985"/>
            <a:chOff x="-3100" y="10202"/>
            <a:chExt cx="6011" cy="1811"/>
          </a:xfrm>
        </p:grpSpPr>
        <p:sp>
          <p:nvSpPr>
            <p:cNvPr id="128" name="圆角矩形 127"/>
            <p:cNvSpPr/>
            <p:nvPr/>
          </p:nvSpPr>
          <p:spPr>
            <a:xfrm>
              <a:off x="-3100" y="10202"/>
              <a:ext cx="6011" cy="1811"/>
            </a:xfrm>
            <a:prstGeom prst="roundRect">
              <a:avLst>
                <a:gd name="adj" fmla="val 6523"/>
              </a:avLst>
            </a:prstGeom>
            <a:solidFill>
              <a:srgbClr val="C5E0B4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-3100" y="10693"/>
              <a:ext cx="600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800" b="1">
                  <a:latin typeface="+mj-lt"/>
                  <a:cs typeface="+mj-lt"/>
                  <a:sym typeface="+mn-ea"/>
                </a:rPr>
                <a:t>Repeat Step1~4</a:t>
              </a:r>
              <a:endParaRPr lang="en-US" altLang="zh-CN" sz="2800" b="1">
                <a:latin typeface="+mj-lt"/>
                <a:cs typeface="+mj-lt"/>
                <a:sym typeface="+mn-ea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-1752600" y="3059430"/>
            <a:ext cx="1295400" cy="504190"/>
            <a:chOff x="75" y="3788"/>
            <a:chExt cx="2040" cy="794"/>
          </a:xfrm>
        </p:grpSpPr>
        <p:sp>
          <p:nvSpPr>
            <p:cNvPr id="138" name="椭圆 137"/>
            <p:cNvSpPr/>
            <p:nvPr/>
          </p:nvSpPr>
          <p:spPr>
            <a:xfrm>
              <a:off x="75" y="3788"/>
              <a:ext cx="2041" cy="794"/>
            </a:xfrm>
            <a:prstGeom prst="ellipse">
              <a:avLst/>
            </a:prstGeom>
            <a:solidFill>
              <a:srgbClr val="C5E0B4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301" y="3899"/>
              <a:ext cx="1815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600" b="1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sub-task 2</a:t>
              </a:r>
              <a:endParaRPr lang="en-US" altLang="zh-CN" sz="1600" b="1" i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142" name="圆角矩形 141"/>
          <p:cNvSpPr/>
          <p:nvPr/>
        </p:nvSpPr>
        <p:spPr>
          <a:xfrm>
            <a:off x="3733800" y="6309360"/>
            <a:ext cx="1116330" cy="4324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3695700" y="6381115"/>
            <a:ext cx="11544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task finished?</a:t>
            </a:r>
            <a:endParaRPr lang="en-US" altLang="zh-CN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143" name="直接箭头连接符 142"/>
          <p:cNvCxnSpPr>
            <a:stCxn id="111" idx="1"/>
          </p:cNvCxnSpPr>
          <p:nvPr/>
        </p:nvCxnSpPr>
        <p:spPr>
          <a:xfrm flipH="1" flipV="1">
            <a:off x="4846320" y="6530975"/>
            <a:ext cx="300355" cy="4000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stCxn id="142" idx="0"/>
          </p:cNvCxnSpPr>
          <p:nvPr/>
        </p:nvCxnSpPr>
        <p:spPr>
          <a:xfrm flipV="1">
            <a:off x="4291965" y="6021705"/>
            <a:ext cx="3810" cy="2876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4291965" y="6741795"/>
            <a:ext cx="0" cy="2876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/>
        </p:nvSpPr>
        <p:spPr>
          <a:xfrm>
            <a:off x="3935730" y="6722745"/>
            <a:ext cx="2597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3935730" y="6002655"/>
            <a:ext cx="2597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148" name="直接箭头连接符 147"/>
          <p:cNvCxnSpPr/>
          <p:nvPr/>
        </p:nvCxnSpPr>
        <p:spPr>
          <a:xfrm flipV="1">
            <a:off x="191135" y="3873500"/>
            <a:ext cx="1296670" cy="2075815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 flipV="1">
            <a:off x="767080" y="4797425"/>
            <a:ext cx="864235" cy="1223645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-1100455" y="3550920"/>
            <a:ext cx="427355" cy="247015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7" name="文本框 156"/>
          <p:cNvSpPr txBox="1"/>
          <p:nvPr/>
        </p:nvSpPr>
        <p:spPr>
          <a:xfrm>
            <a:off x="-1868805" y="496570"/>
            <a:ext cx="24072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+mj-lt"/>
                <a:cs typeface="+mj-lt"/>
                <a:sym typeface="+mn-ea"/>
              </a:rPr>
              <a:t>Sub-task generation </a:t>
            </a:r>
            <a:endParaRPr lang="en-US" altLang="zh-CN" sz="1600" b="1">
              <a:latin typeface="+mj-lt"/>
              <a:cs typeface="+mj-lt"/>
              <a:sym typeface="+mn-ea"/>
            </a:endParaRPr>
          </a:p>
        </p:txBody>
      </p:sp>
      <p:cxnSp>
        <p:nvCxnSpPr>
          <p:cNvPr id="30" name="直接箭头连接符 29"/>
          <p:cNvCxnSpPr>
            <a:endCxn id="96" idx="2"/>
          </p:cNvCxnSpPr>
          <p:nvPr/>
        </p:nvCxnSpPr>
        <p:spPr>
          <a:xfrm flipV="1">
            <a:off x="3219450" y="728980"/>
            <a:ext cx="4821555" cy="32385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138" idx="0"/>
          </p:cNvCxnSpPr>
          <p:nvPr/>
        </p:nvCxnSpPr>
        <p:spPr>
          <a:xfrm flipH="1">
            <a:off x="-1104265" y="1917065"/>
            <a:ext cx="1367790" cy="114236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任意多边形 36"/>
          <p:cNvSpPr/>
          <p:nvPr/>
        </p:nvSpPr>
        <p:spPr>
          <a:xfrm>
            <a:off x="-1681480" y="7749540"/>
            <a:ext cx="796290" cy="227330"/>
          </a:xfrm>
          <a:custGeom>
            <a:avLst/>
            <a:gdLst>
              <a:gd name="connsiteX0" fmla="*/ 0 w 1723"/>
              <a:gd name="connsiteY0" fmla="*/ 181 h 372"/>
              <a:gd name="connsiteX1" fmla="*/ 1345 w 1723"/>
              <a:gd name="connsiteY1" fmla="*/ 93 h 372"/>
              <a:gd name="connsiteX2" fmla="*/ 1345 w 1723"/>
              <a:gd name="connsiteY2" fmla="*/ 0 h 372"/>
              <a:gd name="connsiteX3" fmla="*/ 1723 w 1723"/>
              <a:gd name="connsiteY3" fmla="*/ 186 h 372"/>
              <a:gd name="connsiteX4" fmla="*/ 1345 w 1723"/>
              <a:gd name="connsiteY4" fmla="*/ 372 h 372"/>
              <a:gd name="connsiteX5" fmla="*/ 1345 w 1723"/>
              <a:gd name="connsiteY5" fmla="*/ 279 h 372"/>
              <a:gd name="connsiteX6" fmla="*/ 0 w 1723"/>
              <a:gd name="connsiteY6" fmla="*/ 188 h 372"/>
              <a:gd name="connsiteX7" fmla="*/ 0 w 1723"/>
              <a:gd name="connsiteY7" fmla="*/ 181 h 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3" h="372">
                <a:moveTo>
                  <a:pt x="0" y="181"/>
                </a:moveTo>
                <a:lnTo>
                  <a:pt x="1345" y="93"/>
                </a:lnTo>
                <a:lnTo>
                  <a:pt x="1345" y="0"/>
                </a:lnTo>
                <a:lnTo>
                  <a:pt x="1723" y="186"/>
                </a:lnTo>
                <a:lnTo>
                  <a:pt x="1345" y="372"/>
                </a:lnTo>
                <a:lnTo>
                  <a:pt x="1345" y="279"/>
                </a:lnTo>
                <a:lnTo>
                  <a:pt x="0" y="188"/>
                </a:lnTo>
                <a:lnTo>
                  <a:pt x="0" y="18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-995045" y="7749540"/>
            <a:ext cx="16071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UGV orientation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838835" y="7893685"/>
            <a:ext cx="1007745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1882775" y="7749540"/>
            <a:ext cx="16071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Action execution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0" name="弧形 79"/>
          <p:cNvSpPr/>
          <p:nvPr/>
        </p:nvSpPr>
        <p:spPr>
          <a:xfrm rot="19740000">
            <a:off x="3528060" y="7817485"/>
            <a:ext cx="994410" cy="934085"/>
          </a:xfrm>
          <a:prstGeom prst="arc">
            <a:avLst>
              <a:gd name="adj1" fmla="val 15349738"/>
              <a:gd name="adj2" fmla="val 21064515"/>
            </a:avLst>
          </a:prstGeom>
          <a:ln w="8255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4511040" y="7749540"/>
            <a:ext cx="1800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Change 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orientation 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0" name="十字星 89"/>
          <p:cNvSpPr/>
          <p:nvPr/>
        </p:nvSpPr>
        <p:spPr>
          <a:xfrm>
            <a:off x="6345555" y="7729220"/>
            <a:ext cx="176530" cy="267970"/>
          </a:xfrm>
          <a:prstGeom prst="star4">
            <a:avLst>
              <a:gd name="adj" fmla="val 1199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6571615" y="7729220"/>
            <a:ext cx="1800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2D hotspot 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1" name="任意多边形 100"/>
          <p:cNvSpPr/>
          <p:nvPr/>
        </p:nvSpPr>
        <p:spPr>
          <a:xfrm rot="7740000">
            <a:off x="10861675" y="7714615"/>
            <a:ext cx="259715" cy="346710"/>
          </a:xfrm>
          <a:custGeom>
            <a:avLst/>
            <a:gdLst>
              <a:gd name="connisteX0" fmla="*/ 629285 w 629285"/>
              <a:gd name="connsiteY0" fmla="*/ 796925 h 796925"/>
              <a:gd name="connisteX1" fmla="*/ 0 w 629285"/>
              <a:gd name="connsiteY1" fmla="*/ 0 h 796925"/>
              <a:gd name="connisteX2" fmla="*/ 80645 w 629285"/>
              <a:gd name="connsiteY2" fmla="*/ -167005 h 7969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629285" h="796925">
                <a:moveTo>
                  <a:pt x="629285" y="796925"/>
                </a:moveTo>
                <a:cubicBezTo>
                  <a:pt x="501650" y="640715"/>
                  <a:pt x="109855" y="193040"/>
                  <a:pt x="0" y="0"/>
                </a:cubicBezTo>
              </a:path>
            </a:pathLst>
          </a:custGeom>
          <a:noFill/>
          <a:ln w="38100">
            <a:solidFill>
              <a:srgbClr val="92D05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/>
        </p:nvSpPr>
        <p:spPr>
          <a:xfrm rot="7740000">
            <a:off x="7837170" y="7713980"/>
            <a:ext cx="259715" cy="346710"/>
          </a:xfrm>
          <a:custGeom>
            <a:avLst/>
            <a:gdLst>
              <a:gd name="connisteX0" fmla="*/ 629285 w 629285"/>
              <a:gd name="connsiteY0" fmla="*/ 796925 h 796925"/>
              <a:gd name="connisteX1" fmla="*/ 0 w 629285"/>
              <a:gd name="connsiteY1" fmla="*/ 0 h 796925"/>
              <a:gd name="connisteX2" fmla="*/ 80645 w 629285"/>
              <a:gd name="connsiteY2" fmla="*/ -167005 h 7969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629285" h="796925">
                <a:moveTo>
                  <a:pt x="629285" y="796925"/>
                </a:moveTo>
                <a:cubicBezTo>
                  <a:pt x="501650" y="640715"/>
                  <a:pt x="109855" y="193040"/>
                  <a:pt x="0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8255000" y="7729220"/>
            <a:ext cx="26416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UGV trajectory of sub-task 1 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1302365" y="7729220"/>
            <a:ext cx="26416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UGV trajectory of sub-task 2 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59" name="直接箭头连接符 58"/>
          <p:cNvCxnSpPr>
            <a:stCxn id="122" idx="1"/>
            <a:endCxn id="137" idx="3"/>
          </p:cNvCxnSpPr>
          <p:nvPr/>
        </p:nvCxnSpPr>
        <p:spPr>
          <a:xfrm flipH="1" flipV="1">
            <a:off x="1830705" y="6666230"/>
            <a:ext cx="1837690" cy="62420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2" name="图片 161" descr="ChatGPT Image Dec 14, 2025, 12_01_05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4270" y="-2746375"/>
            <a:ext cx="1268730" cy="1071245"/>
          </a:xfrm>
          <a:prstGeom prst="rect">
            <a:avLst/>
          </a:prstGeom>
        </p:spPr>
      </p:pic>
      <p:sp>
        <p:nvSpPr>
          <p:cNvPr id="164" name="圆角矩形 163"/>
          <p:cNvSpPr/>
          <p:nvPr/>
        </p:nvSpPr>
        <p:spPr>
          <a:xfrm>
            <a:off x="-2535555" y="-4508500"/>
            <a:ext cx="3938270" cy="1606550"/>
          </a:xfrm>
          <a:prstGeom prst="roundRect">
            <a:avLst>
              <a:gd name="adj" fmla="val 117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Sub-task 1: go into the bathroom</a:t>
            </a:r>
            <a:endParaRPr lang="en-US" altLang="zh-CN" b="1">
              <a:solidFill>
                <a:schemeClr val="tx1"/>
              </a:solidFill>
              <a:latin typeface="+mj-lt"/>
              <a:ea typeface="SimSun" pitchFamily="2" charset="-122"/>
              <a:cs typeface="+mj-lt"/>
            </a:endParaRPr>
          </a:p>
          <a:p>
            <a:pPr algn="l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Sub-task 2: find the toilet</a:t>
            </a:r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  <a:p>
            <a:pPr algn="l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Sub-task 3: stop</a:t>
            </a:r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2"/>
          <a:srcRect l="11050" r="546"/>
          <a:stretch>
            <a:fillRect/>
          </a:stretch>
        </p:blipFill>
        <p:spPr>
          <a:xfrm>
            <a:off x="2351405" y="-1067435"/>
            <a:ext cx="2531745" cy="174815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-2689225" y="1485265"/>
            <a:ext cx="16591280" cy="5217160"/>
            <a:chOff x="-3894" y="3359"/>
            <a:chExt cx="24040" cy="7188"/>
          </a:xfrm>
        </p:grpSpPr>
        <p:pic>
          <p:nvPicPr>
            <p:cNvPr id="163" name="图片 162"/>
            <p:cNvPicPr>
              <a:picLocks noChangeAspect="1"/>
            </p:cNvPicPr>
            <p:nvPr/>
          </p:nvPicPr>
          <p:blipFill>
            <a:blip r:embed="rId3"/>
            <a:srcRect l="2754" t="5436" r="6093" b="25328"/>
            <a:stretch>
              <a:fillRect/>
            </a:stretch>
          </p:blipFill>
          <p:spPr>
            <a:xfrm>
              <a:off x="-3894" y="3359"/>
              <a:ext cx="24040" cy="7188"/>
            </a:xfrm>
            <a:prstGeom prst="rect">
              <a:avLst/>
            </a:prstGeom>
          </p:spPr>
        </p:pic>
        <p:pic>
          <p:nvPicPr>
            <p:cNvPr id="9" name="图片 8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940000">
              <a:off x="13711" y="7799"/>
              <a:ext cx="1825" cy="1441"/>
            </a:xfrm>
            <a:prstGeom prst="rect">
              <a:avLst/>
            </a:prstGeom>
          </p:spPr>
        </p:pic>
        <p:pic>
          <p:nvPicPr>
            <p:cNvPr id="12" name="图片 11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9500000">
              <a:off x="13722" y="7869"/>
              <a:ext cx="1825" cy="1441"/>
            </a:xfrm>
            <a:prstGeom prst="rect">
              <a:avLst/>
            </a:prstGeom>
          </p:spPr>
        </p:pic>
        <p:sp>
          <p:nvSpPr>
            <p:cNvPr id="56" name="弧形 55"/>
            <p:cNvSpPr/>
            <p:nvPr/>
          </p:nvSpPr>
          <p:spPr>
            <a:xfrm rot="2340000" flipH="1">
              <a:off x="13694" y="7518"/>
              <a:ext cx="1926" cy="1564"/>
            </a:xfrm>
            <a:prstGeom prst="arc">
              <a:avLst>
                <a:gd name="adj1" fmla="val 12819588"/>
                <a:gd name="adj2" fmla="val 3094612"/>
              </a:avLst>
            </a:prstGeom>
            <a:ln w="8255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10800000">
              <a:off x="13002" y="8444"/>
              <a:ext cx="1254" cy="325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15045" y="8416"/>
              <a:ext cx="1254" cy="325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2" name="图片 71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9500000">
              <a:off x="12158" y="7877"/>
              <a:ext cx="1825" cy="1441"/>
            </a:xfrm>
            <a:prstGeom prst="rect">
              <a:avLst/>
            </a:prstGeom>
          </p:spPr>
        </p:pic>
        <p:pic>
          <p:nvPicPr>
            <p:cNvPr id="73" name="图片 72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9500000">
              <a:off x="10661" y="7952"/>
              <a:ext cx="1825" cy="1441"/>
            </a:xfrm>
            <a:prstGeom prst="rect">
              <a:avLst/>
            </a:prstGeom>
          </p:spPr>
        </p:pic>
        <p:pic>
          <p:nvPicPr>
            <p:cNvPr id="74" name="图片 73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8300000">
              <a:off x="9153" y="7905"/>
              <a:ext cx="1656" cy="1588"/>
            </a:xfrm>
            <a:prstGeom prst="rect">
              <a:avLst/>
            </a:prstGeom>
          </p:spPr>
        </p:pic>
        <p:pic>
          <p:nvPicPr>
            <p:cNvPr id="75" name="图片 74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8120000">
              <a:off x="7321" y="8278"/>
              <a:ext cx="1656" cy="1588"/>
            </a:xfrm>
            <a:prstGeom prst="rect">
              <a:avLst/>
            </a:prstGeom>
          </p:spPr>
        </p:pic>
        <p:pic>
          <p:nvPicPr>
            <p:cNvPr id="76" name="图片 75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9500000">
              <a:off x="5354" y="8371"/>
              <a:ext cx="1825" cy="1441"/>
            </a:xfrm>
            <a:prstGeom prst="rect">
              <a:avLst/>
            </a:prstGeom>
          </p:spPr>
        </p:pic>
        <p:pic>
          <p:nvPicPr>
            <p:cNvPr id="77" name="图片 76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480000">
              <a:off x="1909" y="8496"/>
              <a:ext cx="1656" cy="1588"/>
            </a:xfrm>
            <a:prstGeom prst="rect">
              <a:avLst/>
            </a:prstGeom>
          </p:spPr>
        </p:pic>
        <p:pic>
          <p:nvPicPr>
            <p:cNvPr id="112" name="图片 111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8840000">
              <a:off x="3757" y="8330"/>
              <a:ext cx="1656" cy="1588"/>
            </a:xfrm>
            <a:prstGeom prst="rect">
              <a:avLst/>
            </a:prstGeom>
          </p:spPr>
        </p:pic>
        <p:sp>
          <p:nvSpPr>
            <p:cNvPr id="127" name="弧形 126"/>
            <p:cNvSpPr/>
            <p:nvPr/>
          </p:nvSpPr>
          <p:spPr>
            <a:xfrm rot="14640000">
              <a:off x="1390" y="8390"/>
              <a:ext cx="1421" cy="1471"/>
            </a:xfrm>
            <a:prstGeom prst="arc">
              <a:avLst>
                <a:gd name="adj1" fmla="val 15349738"/>
                <a:gd name="adj2" fmla="val 21064515"/>
              </a:avLst>
            </a:prstGeom>
            <a:ln w="8255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" name="图片 1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00000">
              <a:off x="-356" y="6213"/>
              <a:ext cx="1825" cy="1441"/>
            </a:xfrm>
            <a:prstGeom prst="rect">
              <a:avLst/>
            </a:prstGeom>
          </p:spPr>
        </p:pic>
        <p:pic>
          <p:nvPicPr>
            <p:cNvPr id="3" name="图片 2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080000">
              <a:off x="1750" y="8636"/>
              <a:ext cx="1825" cy="1441"/>
            </a:xfrm>
            <a:prstGeom prst="rect">
              <a:avLst/>
            </a:prstGeom>
          </p:spPr>
        </p:pic>
        <p:pic>
          <p:nvPicPr>
            <p:cNvPr id="4" name="图片 3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080000">
              <a:off x="857" y="7828"/>
              <a:ext cx="1825" cy="1441"/>
            </a:xfrm>
            <a:prstGeom prst="rect">
              <a:avLst/>
            </a:prstGeom>
          </p:spPr>
        </p:pic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080000">
              <a:off x="276" y="7191"/>
              <a:ext cx="1825" cy="1441"/>
            </a:xfrm>
            <a:prstGeom prst="rect">
              <a:avLst/>
            </a:prstGeom>
          </p:spPr>
        </p:pic>
        <p:sp>
          <p:nvSpPr>
            <p:cNvPr id="6" name="任意多边形 5"/>
            <p:cNvSpPr/>
            <p:nvPr/>
          </p:nvSpPr>
          <p:spPr>
            <a:xfrm rot="13500000">
              <a:off x="1726" y="8737"/>
              <a:ext cx="1138" cy="358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9360000">
              <a:off x="1455" y="9337"/>
              <a:ext cx="1254" cy="325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2661920" y="-5283835"/>
            <a:ext cx="7821930" cy="2548255"/>
          </a:xfrm>
          <a:prstGeom prst="roundRect">
            <a:avLst>
              <a:gd name="adj" fmla="val 9821"/>
            </a:avLst>
          </a:prstGeom>
          <a:noFill/>
          <a:ln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-2607310" y="1196975"/>
            <a:ext cx="48590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i="1">
                <a:latin typeface="Arial" panose="020B0604020202020204" pitchFamily="34" charset="0"/>
                <a:ea typeface="SimSun" pitchFamily="2" charset="-122"/>
              </a:rPr>
              <a:t>(c) Low-level UGV control</a:t>
            </a:r>
            <a:endParaRPr lang="en-US" altLang="zh-CN" sz="2800" b="1" i="1"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024245" y="-5283835"/>
            <a:ext cx="7877810" cy="2548890"/>
          </a:xfrm>
          <a:prstGeom prst="roundRect">
            <a:avLst>
              <a:gd name="adj" fmla="val 9821"/>
            </a:avLst>
          </a:prstGeom>
          <a:noFill/>
          <a:ln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6024245" y="-1691640"/>
            <a:ext cx="8054340" cy="2569210"/>
          </a:xfrm>
          <a:prstGeom prst="roundRect">
            <a:avLst>
              <a:gd name="adj" fmla="val 9821"/>
            </a:avLst>
          </a:prstGeom>
          <a:noFill/>
          <a:ln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-2689225" y="-1675130"/>
            <a:ext cx="7866380" cy="2553335"/>
          </a:xfrm>
          <a:prstGeom prst="roundRect">
            <a:avLst>
              <a:gd name="adj" fmla="val 9821"/>
            </a:avLst>
          </a:prstGeom>
          <a:noFill/>
          <a:ln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6113145" y="-1028700"/>
            <a:ext cx="2804795" cy="1708785"/>
            <a:chOff x="5517" y="2281"/>
            <a:chExt cx="3925" cy="2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5" name="图片 84" descr="frame00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2" y="2476"/>
              <a:ext cx="1431" cy="107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3" name="图片 82" descr="frame00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7" y="2476"/>
              <a:ext cx="1431" cy="107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1" name="图片 80" descr="frame00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5" y="3455"/>
              <a:ext cx="1431" cy="907"/>
            </a:xfrm>
            <a:prstGeom prst="rect">
              <a:avLst/>
            </a:prstGeom>
          </p:spPr>
        </p:pic>
        <p:pic>
          <p:nvPicPr>
            <p:cNvPr id="82" name="图片 81" descr="frame000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7" y="3075"/>
              <a:ext cx="1431" cy="107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4" name="图片 83" descr="frame00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65" y="2281"/>
              <a:ext cx="1431" cy="904"/>
            </a:xfrm>
            <a:prstGeom prst="rect">
              <a:avLst/>
            </a:prstGeom>
          </p:spPr>
        </p:pic>
        <p:pic>
          <p:nvPicPr>
            <p:cNvPr id="86" name="图片 85" descr="frame00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" y="3087"/>
              <a:ext cx="1431" cy="1074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sp>
        <p:nvSpPr>
          <p:cNvPr id="38" name="圆角矩形 37"/>
          <p:cNvSpPr/>
          <p:nvPr/>
        </p:nvSpPr>
        <p:spPr>
          <a:xfrm>
            <a:off x="9192260" y="-1611630"/>
            <a:ext cx="1502410" cy="2385695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cs typeface="+mj-lt"/>
              </a:rPr>
              <a:t>ITM prediction</a:t>
            </a:r>
            <a:endParaRPr lang="en-US" altLang="zh-CN" sz="18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11"/>
          <a:srcRect l="2845" t="3363" r="13252" b="59853"/>
          <a:stretch>
            <a:fillRect/>
          </a:stretch>
        </p:blipFill>
        <p:spPr>
          <a:xfrm>
            <a:off x="11136630" y="-1611630"/>
            <a:ext cx="2134870" cy="675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2"/>
          <a:srcRect l="2704" t="5996" r="17551" b="58056"/>
          <a:stretch>
            <a:fillRect/>
          </a:stretch>
        </p:blipFill>
        <p:spPr>
          <a:xfrm>
            <a:off x="11136630" y="80010"/>
            <a:ext cx="2134870" cy="6940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3"/>
          <a:srcRect l="2812" t="3315" r="14258" b="56465"/>
          <a:stretch>
            <a:fillRect/>
          </a:stretch>
        </p:blipFill>
        <p:spPr>
          <a:xfrm>
            <a:off x="11136630" y="-747395"/>
            <a:ext cx="2134870" cy="675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文本框 47"/>
          <p:cNvSpPr txBox="1"/>
          <p:nvPr/>
        </p:nvSpPr>
        <p:spPr>
          <a:xfrm>
            <a:off x="6212840" y="-1539875"/>
            <a:ext cx="25876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rPr>
              <a:t>surround view</a:t>
            </a:r>
            <a:endParaRPr lang="en-US" altLang="zh-CN" sz="2400" b="1">
              <a:solidFill>
                <a:schemeClr val="tx1"/>
              </a:solidFill>
              <a:latin typeface="Times New Roman" panose="02020603050405020304" charset="0"/>
              <a:ea typeface="方正仿宋_GB2312" panose="02000000000000000000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887828" y="1844893"/>
            <a:ext cx="2435860" cy="2095917"/>
            <a:chOff x="12486" y="-3073"/>
            <a:chExt cx="2745" cy="2362"/>
          </a:xfrm>
        </p:grpSpPr>
        <p:pic>
          <p:nvPicPr>
            <p:cNvPr id="26" name="图片 25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940000">
              <a:off x="12941" y="-2635"/>
              <a:ext cx="1825" cy="1588"/>
            </a:xfrm>
            <a:prstGeom prst="rect">
              <a:avLst/>
            </a:prstGeom>
          </p:spPr>
        </p:pic>
        <p:pic>
          <p:nvPicPr>
            <p:cNvPr id="27" name="图片 26" descr="图片1"/>
            <p:cNvPicPr>
              <a:picLocks noChangeAspect="1"/>
            </p:cNvPicPr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 rot="6360000">
              <a:off x="12877" y="-2510"/>
              <a:ext cx="1825" cy="1588"/>
            </a:xfrm>
            <a:prstGeom prst="rect">
              <a:avLst/>
            </a:prstGeom>
          </p:spPr>
        </p:pic>
        <p:pic>
          <p:nvPicPr>
            <p:cNvPr id="28" name="图片 27" descr="图片1"/>
            <p:cNvPicPr>
              <a:picLocks noChangeAspect="1"/>
            </p:cNvPicPr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 rot="3840000">
              <a:off x="12976" y="-2504"/>
              <a:ext cx="1825" cy="1588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2486" y="-3073"/>
              <a:ext cx="2745" cy="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4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360</a:t>
              </a:r>
              <a:r>
                <a:rPr lang="en-US" altLang="zh-CN" sz="2400" b="1">
                  <a:solidFill>
                    <a:schemeClr val="tx1"/>
                  </a:solidFill>
                  <a:latin typeface="方正仿宋_GB2312" panose="02000000000000000000" charset="-122"/>
                  <a:ea typeface="方正仿宋_GB2312" panose="02000000000000000000" charset="-122"/>
                  <a:cs typeface="Times New Roman" panose="02020603050405020304" charset="0"/>
                  <a:sym typeface="+mn-ea"/>
                </a:rPr>
                <a:t>°</a:t>
              </a:r>
              <a:r>
                <a:rPr lang="en-US" altLang="zh-CN" sz="2400" b="1">
                  <a:solidFill>
                    <a:schemeClr val="tx1"/>
                  </a:solidFill>
                  <a:latin typeface="Times New Roman" panose="02020603050405020304" charset="0"/>
                  <a:ea typeface="方正仿宋_GB2312" panose="02000000000000000000" charset="-122"/>
                  <a:cs typeface="Times New Roman" panose="02020603050405020304" charset="0"/>
                  <a:sym typeface="+mn-ea"/>
                </a:rPr>
                <a:t>rotating</a:t>
              </a: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ea typeface="方正仿宋_GB2312" panose="02000000000000000000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1" name="弧形 30"/>
            <p:cNvSpPr/>
            <p:nvPr/>
          </p:nvSpPr>
          <p:spPr>
            <a:xfrm>
              <a:off x="12809" y="-2623"/>
              <a:ext cx="1927" cy="1701"/>
            </a:xfrm>
            <a:prstGeom prst="arc">
              <a:avLst>
                <a:gd name="adj1" fmla="val 16200000"/>
                <a:gd name="adj2" fmla="val 540962"/>
              </a:avLst>
            </a:prstGeom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弧形 51"/>
            <p:cNvSpPr/>
            <p:nvPr/>
          </p:nvSpPr>
          <p:spPr>
            <a:xfrm rot="8400000">
              <a:off x="12983" y="-2653"/>
              <a:ext cx="1927" cy="1701"/>
            </a:xfrm>
            <a:prstGeom prst="arc">
              <a:avLst/>
            </a:prstGeom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 rot="15240000">
              <a:off x="12891" y="-2525"/>
              <a:ext cx="1927" cy="1701"/>
            </a:xfrm>
            <a:prstGeom prst="arc">
              <a:avLst/>
            </a:prstGeom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63" name="直接箭头连接符 62"/>
          <p:cNvCxnSpPr/>
          <p:nvPr/>
        </p:nvCxnSpPr>
        <p:spPr>
          <a:xfrm>
            <a:off x="6168390" y="-2115185"/>
            <a:ext cx="2907665" cy="737870"/>
          </a:xfrm>
          <a:prstGeom prst="straightConnector1">
            <a:avLst/>
          </a:prstGeom>
          <a:ln w="79375">
            <a:solidFill>
              <a:srgbClr val="FFE699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H="1">
            <a:off x="10344150" y="894080"/>
            <a:ext cx="2592705" cy="347091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2351405" y="-1466215"/>
            <a:ext cx="26028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waypoint sample</a:t>
            </a:r>
            <a:endParaRPr lang="en-US" altLang="zh-CN" sz="20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3394133" y="-436872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3381893" y="-289101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2591411" y="-230389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2591411" y="-98450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2647460" y="33488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3382096" y="-63695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3359989" y="84284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3431391" y="156819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3431800" y="300815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9</a:t>
            </a:r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3298450" y="516715"/>
            <a:ext cx="133358" cy="14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3209925" y="472440"/>
            <a:ext cx="354965" cy="208280"/>
          </a:xfrm>
          <a:prstGeom prst="rect">
            <a:avLst/>
          </a:prstGeom>
          <a:noFill/>
          <a:effectLst/>
        </p:spPr>
        <p:txBody>
          <a:bodyPr wrap="square" rtlCol="0" anchor="t">
            <a:noAutofit/>
          </a:bodyPr>
          <a:p>
            <a:r>
              <a:rPr lang="en-US" altLang="zh-CN" sz="9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10</a:t>
            </a:r>
            <a:endParaRPr lang="en-US" altLang="zh-CN" sz="9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21" name="图片 120" descr="frame0000"/>
          <p:cNvPicPr>
            <a:picLocks noChangeAspect="1"/>
          </p:cNvPicPr>
          <p:nvPr/>
        </p:nvPicPr>
        <p:blipFill>
          <a:blip r:embed="rId14"/>
          <a:srcRect l="8485" r="11338" b="15031"/>
          <a:stretch>
            <a:fillRect/>
          </a:stretch>
        </p:blipFill>
        <p:spPr>
          <a:xfrm>
            <a:off x="-2488565" y="-1107440"/>
            <a:ext cx="2326005" cy="1851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2" name="文本框 121"/>
          <p:cNvSpPr txBox="1"/>
          <p:nvPr/>
        </p:nvSpPr>
        <p:spPr>
          <a:xfrm>
            <a:off x="-2545080" y="-1478280"/>
            <a:ext cx="2454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choose waypoint</a:t>
            </a:r>
            <a:endParaRPr lang="en-US" altLang="zh-CN" sz="20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flipH="1">
            <a:off x="1775460" y="-2115185"/>
            <a:ext cx="3168650" cy="718185"/>
          </a:xfrm>
          <a:prstGeom prst="straightConnector1">
            <a:avLst/>
          </a:prstGeom>
          <a:ln w="79375">
            <a:solidFill>
              <a:srgbClr val="F8CBAD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4" name="图片 123" descr="frame00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2185" y="-4398010"/>
            <a:ext cx="1545590" cy="12026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128" name="图片 127" descr="frame00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9885" y="-4402455"/>
            <a:ext cx="1545590" cy="12026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130" name="图片 129" descr="frame00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0440" y="-4380230"/>
            <a:ext cx="1545590" cy="12026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131" name="文本框 130"/>
          <p:cNvSpPr txBox="1"/>
          <p:nvPr/>
        </p:nvSpPr>
        <p:spPr>
          <a:xfrm>
            <a:off x="6096635" y="-4995545"/>
            <a:ext cx="2701925" cy="487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fontAlgn="base"/>
            <a:r>
              <a:rPr lang="en-US" altLang="zh-CN" sz="20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history key frames</a:t>
            </a:r>
            <a:endParaRPr lang="en-US" altLang="zh-CN" sz="20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cxnSp>
        <p:nvCxnSpPr>
          <p:cNvPr id="137" name="直接箭头连接符 136"/>
          <p:cNvCxnSpPr/>
          <p:nvPr/>
        </p:nvCxnSpPr>
        <p:spPr>
          <a:xfrm>
            <a:off x="2063750" y="894080"/>
            <a:ext cx="2736215" cy="404749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8" name="圆角矩形 137"/>
          <p:cNvSpPr/>
          <p:nvPr/>
        </p:nvSpPr>
        <p:spPr>
          <a:xfrm>
            <a:off x="9192260" y="-5139690"/>
            <a:ext cx="1502410" cy="223774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cs typeface="+mj-lt"/>
              </a:rPr>
              <a:t>Task</a:t>
            </a:r>
            <a:endParaRPr lang="en-US" altLang="zh-CN" sz="1800" b="1">
              <a:solidFill>
                <a:schemeClr val="tx1"/>
              </a:solidFill>
              <a:latin typeface="+mj-lt"/>
              <a:cs typeface="+mj-lt"/>
            </a:endParaRPr>
          </a:p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cs typeface="+mj-lt"/>
              </a:rPr>
              <a:t>planning</a:t>
            </a:r>
            <a:endParaRPr lang="en-US" altLang="zh-CN" sz="18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43" name="云形标注 142"/>
          <p:cNvSpPr/>
          <p:nvPr/>
        </p:nvSpPr>
        <p:spPr>
          <a:xfrm rot="21360000" flipH="1">
            <a:off x="1462405" y="-5309870"/>
            <a:ext cx="3443605" cy="1511935"/>
          </a:xfrm>
          <a:prstGeom prst="cloud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/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07485" y="-3771900"/>
            <a:ext cx="775970" cy="869950"/>
          </a:xfrm>
          <a:prstGeom prst="rect">
            <a:avLst/>
          </a:prstGeom>
        </p:spPr>
      </p:pic>
      <p:sp>
        <p:nvSpPr>
          <p:cNvPr id="146" name="文本框 145"/>
          <p:cNvSpPr txBox="1"/>
          <p:nvPr/>
        </p:nvSpPr>
        <p:spPr>
          <a:xfrm>
            <a:off x="2423795" y="-3627755"/>
            <a:ext cx="1728470" cy="483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fontAlgn="base"/>
            <a:r>
              <a:rPr lang="en-US" altLang="zh-CN" sz="20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Human instruction</a:t>
            </a:r>
            <a:endParaRPr lang="en-US" altLang="zh-CN" sz="20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cxnSp>
        <p:nvCxnSpPr>
          <p:cNvPr id="147" name="直接箭头连接符 146"/>
          <p:cNvCxnSpPr/>
          <p:nvPr/>
        </p:nvCxnSpPr>
        <p:spPr>
          <a:xfrm flipH="1" flipV="1">
            <a:off x="1631315" y="-2979420"/>
            <a:ext cx="3279775" cy="519430"/>
          </a:xfrm>
          <a:prstGeom prst="straightConnector1">
            <a:avLst/>
          </a:prstGeom>
          <a:ln w="79375">
            <a:solidFill>
              <a:srgbClr val="C7DEDD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1775460" y="-5067935"/>
            <a:ext cx="27546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 i="1">
                <a:latin typeface="+mj-lt"/>
                <a:cs typeface="+mj-lt"/>
                <a:sym typeface="+mn-ea"/>
              </a:rPr>
              <a:t>“</a:t>
            </a:r>
            <a:r>
              <a:rPr lang="en-US" altLang="zh-CN" sz="1800" b="1" i="1">
                <a:latin typeface="+mj-lt"/>
                <a:cs typeface="+mj-lt"/>
                <a:sym typeface="+mn-ea"/>
              </a:rPr>
              <a:t>Go into the bathroom with an open door, and find the toilet.</a:t>
            </a:r>
            <a:r>
              <a:rPr lang="zh-CN" altLang="en-US" sz="1800" b="1" i="1">
                <a:latin typeface="+mj-lt"/>
                <a:cs typeface="+mj-lt"/>
                <a:sym typeface="+mn-ea"/>
              </a:rPr>
              <a:t>”</a:t>
            </a:r>
            <a:endParaRPr lang="zh-CN" altLang="en-US" sz="1800" b="1" i="1">
              <a:latin typeface="+mj-lt"/>
              <a:cs typeface="+mj-lt"/>
              <a:sym typeface="+mn-ea"/>
            </a:endParaRPr>
          </a:p>
        </p:txBody>
      </p:sp>
      <p:cxnSp>
        <p:nvCxnSpPr>
          <p:cNvPr id="153" name="直接箭头连接符 152"/>
          <p:cNvCxnSpPr/>
          <p:nvPr/>
        </p:nvCxnSpPr>
        <p:spPr>
          <a:xfrm flipV="1">
            <a:off x="6212840" y="-2979420"/>
            <a:ext cx="2807970" cy="549910"/>
          </a:xfrm>
          <a:prstGeom prst="straightConnector1">
            <a:avLst/>
          </a:prstGeom>
          <a:ln w="79375">
            <a:solidFill>
              <a:srgbClr val="C5E0B4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5" name="文本框 164"/>
          <p:cNvSpPr txBox="1"/>
          <p:nvPr/>
        </p:nvSpPr>
        <p:spPr>
          <a:xfrm>
            <a:off x="-2607310" y="-4995545"/>
            <a:ext cx="3937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sub-task generation</a:t>
            </a:r>
            <a:endParaRPr lang="en-US" altLang="zh-CN" sz="20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167" name="圆角矩形 166"/>
          <p:cNvSpPr/>
          <p:nvPr/>
        </p:nvSpPr>
        <p:spPr>
          <a:xfrm>
            <a:off x="11064240" y="-4707890"/>
            <a:ext cx="2747645" cy="1755775"/>
          </a:xfrm>
          <a:prstGeom prst="roundRect">
            <a:avLst>
              <a:gd name="adj" fmla="val 11746"/>
            </a:avLst>
          </a:prstGeom>
          <a:solidFill>
            <a:srgbClr val="C8F5A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 i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“sub-task 1 has been completed; the next step is to execute sub-task 2.”</a:t>
            </a:r>
            <a:endParaRPr lang="en-US" altLang="zh-CN" b="1" i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10885805" y="-5106670"/>
            <a:ext cx="30899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progress reasoning </a:t>
            </a:r>
            <a:endParaRPr lang="en-US" altLang="zh-CN" sz="20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169" name="右箭头 168"/>
          <p:cNvSpPr/>
          <p:nvPr/>
        </p:nvSpPr>
        <p:spPr>
          <a:xfrm rot="2400000">
            <a:off x="4848225" y="-3122295"/>
            <a:ext cx="575945" cy="360045"/>
          </a:xfrm>
          <a:prstGeom prst="rightArrow">
            <a:avLst/>
          </a:prstGeom>
          <a:solidFill>
            <a:srgbClr val="C7DEDD"/>
          </a:solidFill>
          <a:ln>
            <a:solidFill>
              <a:srgbClr val="C7DED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0" name="右箭头 169"/>
          <p:cNvSpPr/>
          <p:nvPr/>
        </p:nvSpPr>
        <p:spPr>
          <a:xfrm rot="7800000">
            <a:off x="5629275" y="-3135630"/>
            <a:ext cx="575945" cy="360045"/>
          </a:xfrm>
          <a:prstGeom prst="rightArrow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1" name="右箭头 170"/>
          <p:cNvSpPr/>
          <p:nvPr/>
        </p:nvSpPr>
        <p:spPr>
          <a:xfrm rot="19020000">
            <a:off x="4662170" y="-1823720"/>
            <a:ext cx="575945" cy="360045"/>
          </a:xfrm>
          <a:prstGeom prst="rightArrow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4" name="右箭头 173"/>
          <p:cNvSpPr/>
          <p:nvPr/>
        </p:nvSpPr>
        <p:spPr>
          <a:xfrm rot="13140000">
            <a:off x="5812155" y="-1766570"/>
            <a:ext cx="548005" cy="360045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8" name="文本框 177"/>
          <p:cNvSpPr txBox="1"/>
          <p:nvPr/>
        </p:nvSpPr>
        <p:spPr>
          <a:xfrm>
            <a:off x="-2535555" y="-2331720"/>
            <a:ext cx="62153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i="1">
                <a:latin typeface="Arial" panose="020B0604020202020204" pitchFamily="34" charset="0"/>
                <a:ea typeface="SimSun" pitchFamily="2" charset="-122"/>
              </a:rPr>
              <a:t>(b) Middle-level prediction</a:t>
            </a:r>
            <a:endParaRPr lang="en-US" altLang="zh-CN" sz="2800" b="1" i="1"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-2545080" y="-5949950"/>
            <a:ext cx="44856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i="1">
                <a:latin typeface="Arial" panose="020B0604020202020204" pitchFamily="34" charset="0"/>
                <a:ea typeface="SimSun" pitchFamily="2" charset="-122"/>
              </a:rPr>
              <a:t>(a) High-level planning</a:t>
            </a:r>
            <a:endParaRPr lang="en-US" altLang="zh-CN" sz="2800" b="1" i="1"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2358390" y="1350645"/>
            <a:ext cx="2723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latin typeface="+mj-lt"/>
                <a:cs typeface="+mj-lt"/>
                <a:sym typeface="+mn-ea"/>
              </a:rPr>
              <a:t>waypoint navigation</a:t>
            </a:r>
            <a:endParaRPr lang="en-US" altLang="zh-CN" sz="1800" b="1">
              <a:latin typeface="+mj-lt"/>
              <a:cs typeface="+mj-lt"/>
              <a:sym typeface="+mn-ea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8800465" y="-243205"/>
            <a:ext cx="391795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/>
          <p:nvPr/>
        </p:nvCxnSpPr>
        <p:spPr>
          <a:xfrm>
            <a:off x="10704195" y="-1179195"/>
            <a:ext cx="391795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/>
          <p:nvPr/>
        </p:nvCxnSpPr>
        <p:spPr>
          <a:xfrm>
            <a:off x="10704195" y="-376555"/>
            <a:ext cx="391795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/>
          <p:nvPr/>
        </p:nvCxnSpPr>
        <p:spPr>
          <a:xfrm>
            <a:off x="10744835" y="405130"/>
            <a:ext cx="391795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5" name="文本框 184"/>
          <p:cNvSpPr txBox="1"/>
          <p:nvPr/>
        </p:nvSpPr>
        <p:spPr>
          <a:xfrm rot="5400000">
            <a:off x="12618085" y="-516255"/>
            <a:ext cx="2470785" cy="318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600" b="1">
                <a:latin typeface="+mj-lt"/>
                <a:cs typeface="+mj-lt"/>
                <a:sym typeface="+mn-ea"/>
              </a:rPr>
              <a:t> score map generation</a:t>
            </a:r>
            <a:endParaRPr lang="en-US" altLang="zh-CN" sz="1600" b="1">
              <a:latin typeface="+mj-lt"/>
              <a:cs typeface="+mj-lt"/>
              <a:sym typeface="+mn-ea"/>
            </a:endParaRPr>
          </a:p>
        </p:txBody>
      </p:sp>
      <p:sp>
        <p:nvSpPr>
          <p:cNvPr id="187" name="燕尾形箭头 186"/>
          <p:cNvSpPr/>
          <p:nvPr/>
        </p:nvSpPr>
        <p:spPr>
          <a:xfrm rot="5400000">
            <a:off x="12299950" y="-545465"/>
            <a:ext cx="2459990" cy="328295"/>
          </a:xfrm>
          <a:prstGeom prst="notchedRightArrow">
            <a:avLst>
              <a:gd name="adj1" fmla="val 72274"/>
              <a:gd name="adj2" fmla="val 68601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8" name="直接箭头连接符 187"/>
          <p:cNvCxnSpPr/>
          <p:nvPr/>
        </p:nvCxnSpPr>
        <p:spPr>
          <a:xfrm>
            <a:off x="8801735" y="-3915410"/>
            <a:ext cx="391795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/>
          <p:nvPr/>
        </p:nvCxnSpPr>
        <p:spPr>
          <a:xfrm>
            <a:off x="10704195" y="-3915410"/>
            <a:ext cx="391795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/>
          <p:nvPr/>
        </p:nvCxnSpPr>
        <p:spPr>
          <a:xfrm flipH="1">
            <a:off x="1775460" y="-171450"/>
            <a:ext cx="504190" cy="635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1" name="直接箭头连接符 190"/>
          <p:cNvCxnSpPr/>
          <p:nvPr/>
        </p:nvCxnSpPr>
        <p:spPr>
          <a:xfrm flipH="1">
            <a:off x="-162560" y="-170815"/>
            <a:ext cx="504190" cy="635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271145" y="-1539240"/>
            <a:ext cx="1504315" cy="2385695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cs typeface="+mj-lt"/>
              </a:rPr>
              <a:t>Waypoint prediction</a:t>
            </a:r>
            <a:endParaRPr lang="en-US" altLang="zh-CN" sz="18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7680325" y="836930"/>
            <a:ext cx="347345" cy="1007745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656445" y="1844675"/>
            <a:ext cx="3615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800" b="1">
                <a:latin typeface="+mj-lt"/>
                <a:cs typeface="+mj-lt"/>
                <a:sym typeface="+mn-ea"/>
              </a:rPr>
              <a:t>orienting to point of interest</a:t>
            </a:r>
            <a:endParaRPr lang="en-US" altLang="zh-CN" sz="1800" b="1">
              <a:latin typeface="+mj-lt"/>
              <a:cs typeface="+mj-lt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2620645" y="2215515"/>
            <a:ext cx="12362815" cy="4987290"/>
          </a:xfrm>
          <a:prstGeom prst="rect">
            <a:avLst/>
          </a:prstGeom>
          <a:solidFill>
            <a:srgbClr val="FFE699">
              <a:alpha val="50000"/>
            </a:srgb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8493760" y="2306320"/>
            <a:ext cx="6336030" cy="4473575"/>
          </a:xfrm>
          <a:prstGeom prst="roundRect">
            <a:avLst>
              <a:gd name="adj" fmla="val 5294"/>
            </a:avLst>
          </a:prstGeom>
          <a:solidFill>
            <a:srgbClr val="F7860C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780030" y="2306320"/>
            <a:ext cx="5547995" cy="4460875"/>
          </a:xfrm>
          <a:prstGeom prst="roundRect">
            <a:avLst>
              <a:gd name="adj" fmla="val 5850"/>
            </a:avLst>
          </a:prstGeom>
          <a:solidFill>
            <a:srgbClr val="F7860C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21280" y="-808355"/>
            <a:ext cx="12352020" cy="2869565"/>
          </a:xfrm>
          <a:prstGeom prst="rect">
            <a:avLst/>
          </a:prstGeom>
          <a:solidFill>
            <a:srgbClr val="D6AFAA">
              <a:alpha val="50000"/>
            </a:srgb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268" name="矩形 267"/>
          <p:cNvSpPr/>
          <p:nvPr/>
        </p:nvSpPr>
        <p:spPr>
          <a:xfrm>
            <a:off x="-7718425" y="-807720"/>
            <a:ext cx="10167620" cy="8009890"/>
          </a:xfrm>
          <a:prstGeom prst="rect">
            <a:avLst/>
          </a:prstGeom>
          <a:solidFill>
            <a:srgbClr val="C8F5A0">
              <a:alpha val="50000"/>
            </a:srgb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-6917055" y="2225040"/>
            <a:ext cx="1728470" cy="483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fontAlgn="base"/>
            <a:r>
              <a:rPr lang="en-US" altLang="zh-CN" sz="20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Human instruction</a:t>
            </a:r>
            <a:endParaRPr lang="en-US" altLang="zh-CN" sz="20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7557770" y="381635"/>
            <a:ext cx="3465830" cy="1561465"/>
            <a:chOff x="2015" y="2271"/>
            <a:chExt cx="5458" cy="2459"/>
          </a:xfrm>
        </p:grpSpPr>
        <p:sp>
          <p:nvSpPr>
            <p:cNvPr id="17" name="云形标注 16"/>
            <p:cNvSpPr/>
            <p:nvPr/>
          </p:nvSpPr>
          <p:spPr>
            <a:xfrm rot="21360000" flipH="1">
              <a:off x="2015" y="2271"/>
              <a:ext cx="5458" cy="2459"/>
            </a:xfrm>
            <a:prstGeom prst="cloudCallout">
              <a:avLst>
                <a:gd name="adj1" fmla="val -16341"/>
                <a:gd name="adj2" fmla="val 7613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53" y="2534"/>
              <a:ext cx="4338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800" b="1" i="1">
                  <a:latin typeface="+mj-lt"/>
                  <a:cs typeface="+mj-lt"/>
                  <a:sym typeface="+mn-ea"/>
                </a:rPr>
                <a:t>“</a:t>
              </a:r>
              <a:r>
                <a:rPr lang="en-US" altLang="zh-CN" sz="1800" b="1" i="1">
                  <a:latin typeface="+mj-lt"/>
                  <a:cs typeface="+mj-lt"/>
                  <a:sym typeface="+mn-ea"/>
                </a:rPr>
                <a:t>Go into the </a:t>
              </a:r>
              <a:r>
                <a:rPr lang="en-US" altLang="zh-CN" sz="1800" b="1" i="1">
                  <a:solidFill>
                    <a:srgbClr val="FF0000"/>
                  </a:solidFill>
                  <a:latin typeface="+mj-lt"/>
                  <a:cs typeface="+mj-lt"/>
                  <a:sym typeface="+mn-ea"/>
                </a:rPr>
                <a:t>bathroom with an open door</a:t>
              </a:r>
              <a:r>
                <a:rPr lang="en-US" altLang="zh-CN" sz="1800" b="1" i="1">
                  <a:latin typeface="+mj-lt"/>
                  <a:cs typeface="+mj-lt"/>
                  <a:sym typeface="+mn-ea"/>
                </a:rPr>
                <a:t>, and find the </a:t>
              </a:r>
              <a:r>
                <a:rPr lang="en-US" altLang="zh-CN" sz="1800" b="1" i="1">
                  <a:solidFill>
                    <a:srgbClr val="FF0000"/>
                  </a:solidFill>
                  <a:latin typeface="+mj-lt"/>
                  <a:cs typeface="+mj-lt"/>
                  <a:sym typeface="+mn-ea"/>
                </a:rPr>
                <a:t>white toilet</a:t>
              </a:r>
              <a:r>
                <a:rPr lang="en-US" altLang="zh-CN" sz="1800" b="1" i="1">
                  <a:latin typeface="+mj-lt"/>
                  <a:cs typeface="+mj-lt"/>
                  <a:sym typeface="+mn-ea"/>
                </a:rPr>
                <a:t>.</a:t>
              </a:r>
              <a:r>
                <a:rPr lang="zh-CN" altLang="en-US" sz="1800" b="1" i="1">
                  <a:latin typeface="+mj-lt"/>
                  <a:cs typeface="+mj-lt"/>
                  <a:sym typeface="+mn-ea"/>
                </a:rPr>
                <a:t>”</a:t>
              </a:r>
              <a:endParaRPr lang="zh-CN" altLang="en-US" sz="1800" b="1" i="1">
                <a:latin typeface="+mj-lt"/>
                <a:cs typeface="+mj-lt"/>
                <a:sym typeface="+mn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-7853680" y="4110355"/>
            <a:ext cx="3937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rPr>
              <a:t>Sub-task generation</a:t>
            </a:r>
            <a:endParaRPr lang="en-US" altLang="zh-CN" sz="2000" b="1">
              <a:solidFill>
                <a:schemeClr val="tx1"/>
              </a:solidFill>
              <a:latin typeface="+mj-lt"/>
              <a:ea typeface="方正仿宋_GB2312" panose="02000000000000000000" charset="-122"/>
              <a:cs typeface="+mj-lt"/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-7421245" y="4509135"/>
            <a:ext cx="2889885" cy="1263650"/>
          </a:xfrm>
          <a:prstGeom prst="roundRect">
            <a:avLst>
              <a:gd name="adj" fmla="val 16482"/>
            </a:avLst>
          </a:prstGeom>
          <a:solidFill>
            <a:srgbClr val="C8F5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1. go into the bathroom</a:t>
            </a:r>
            <a:endParaRPr lang="en-US" altLang="zh-CN" b="1">
              <a:solidFill>
                <a:schemeClr val="tx1"/>
              </a:solidFill>
              <a:latin typeface="+mj-lt"/>
              <a:ea typeface="SimSun" pitchFamily="2" charset="-122"/>
              <a:cs typeface="+mj-lt"/>
            </a:endParaRPr>
          </a:p>
          <a:p>
            <a:pPr algn="l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2. find the toilet</a:t>
            </a:r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  <a:p>
            <a:pPr algn="l"/>
            <a:r>
              <a:rPr lang="en-US" altLang="zh-CN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3. stop</a:t>
            </a:r>
            <a:endParaRPr lang="en-US" altLang="zh-CN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-3976370" y="980440"/>
            <a:ext cx="2823845" cy="1224915"/>
            <a:chOff x="-2533" y="1544"/>
            <a:chExt cx="4447" cy="1929"/>
          </a:xfrm>
        </p:grpSpPr>
        <p:pic>
          <p:nvPicPr>
            <p:cNvPr id="41" name="图片 40" descr="frame00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533" y="1551"/>
              <a:ext cx="2434" cy="189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42" name="图片 41" descr="frame00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13" y="1544"/>
              <a:ext cx="2434" cy="189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43" name="图片 42" descr="frame00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0" y="1579"/>
              <a:ext cx="2434" cy="189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44" name="圆角矩形 43"/>
          <p:cNvSpPr/>
          <p:nvPr/>
        </p:nvSpPr>
        <p:spPr>
          <a:xfrm>
            <a:off x="-3994785" y="2931160"/>
            <a:ext cx="2824480" cy="2841625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>
                <a:solidFill>
                  <a:schemeClr val="tx1"/>
                </a:solidFill>
                <a:latin typeface="+mj-lt"/>
                <a:cs typeface="+mj-lt"/>
              </a:rPr>
              <a:t>Task planning</a:t>
            </a:r>
            <a:endParaRPr lang="en-US" altLang="zh-CN" sz="18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-2680335" y="2303145"/>
            <a:ext cx="0" cy="647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-3832860" y="514985"/>
            <a:ext cx="2701925" cy="487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fontAlgn="base"/>
            <a:r>
              <a:rPr lang="en-US" altLang="zh-CN" sz="20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history key frames</a:t>
            </a:r>
            <a:endParaRPr lang="en-US" altLang="zh-CN" sz="20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-4417695" y="5085080"/>
            <a:ext cx="3689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-232410" y="1002665"/>
            <a:ext cx="2489835" cy="1346835"/>
          </a:xfrm>
          <a:prstGeom prst="roundRect">
            <a:avLst>
              <a:gd name="adj" fmla="val 11746"/>
            </a:avLst>
          </a:prstGeom>
          <a:solidFill>
            <a:srgbClr val="C8F5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 i="1">
                <a:solidFill>
                  <a:schemeClr val="tx1"/>
                </a:solidFill>
                <a:cs typeface="+mn-lt"/>
                <a:sym typeface="+mn-ea"/>
              </a:rPr>
              <a:t>“</a:t>
            </a:r>
            <a:r>
              <a:rPr lang="en-US" altLang="zh-CN" b="1" i="1">
                <a:solidFill>
                  <a:schemeClr val="tx1"/>
                </a:solidFill>
                <a:cs typeface="+mn-lt"/>
                <a:sym typeface="+mn-ea"/>
              </a:rPr>
              <a:t>sub-task has been completed, the next step is to start next sub-task.</a:t>
            </a:r>
            <a:r>
              <a:rPr lang="zh-CN" altLang="en-US" b="1" i="1">
                <a:solidFill>
                  <a:schemeClr val="tx1"/>
                </a:solidFill>
                <a:cs typeface="+mn-lt"/>
                <a:sym typeface="+mn-ea"/>
              </a:rPr>
              <a:t>”</a:t>
            </a:r>
            <a:endParaRPr lang="zh-CN" altLang="en-US" b="1" i="1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-305435" y="514985"/>
            <a:ext cx="2701925" cy="487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fontAlgn="base"/>
            <a:r>
              <a:rPr lang="en-US" altLang="zh-CN" sz="2000" b="1">
                <a:solidFill>
                  <a:schemeClr val="tx1"/>
                </a:solidFill>
                <a:latin typeface="+mj-lt"/>
                <a:cs typeface="+mj-lt"/>
                <a:sym typeface="+mn-ea"/>
              </a:rPr>
              <a:t>Progress reasoning</a:t>
            </a:r>
            <a:endParaRPr lang="en-US" altLang="zh-CN" sz="2000" b="1">
              <a:solidFill>
                <a:schemeClr val="tx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-232410" y="2708910"/>
            <a:ext cx="2489835" cy="1346835"/>
          </a:xfrm>
          <a:prstGeom prst="roundRect">
            <a:avLst>
              <a:gd name="adj" fmla="val 11746"/>
            </a:avLst>
          </a:prstGeom>
          <a:solidFill>
            <a:srgbClr val="C8F5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 i="1">
                <a:solidFill>
                  <a:schemeClr val="tx1"/>
                </a:solidFill>
                <a:cs typeface="+mn-lt"/>
                <a:sym typeface="+mn-ea"/>
              </a:rPr>
              <a:t>“</a:t>
            </a:r>
            <a:r>
              <a:rPr lang="en-US" altLang="zh-CN" b="1" i="1">
                <a:solidFill>
                  <a:schemeClr val="tx1"/>
                </a:solidFill>
                <a:cs typeface="+mn-lt"/>
                <a:sym typeface="+mn-ea"/>
              </a:rPr>
              <a:t>no history frames given, the next step is to start first sub-task</a:t>
            </a:r>
            <a:r>
              <a:rPr lang="zh-CN" altLang="en-US" b="1" i="1">
                <a:solidFill>
                  <a:schemeClr val="tx1"/>
                </a:solidFill>
                <a:cs typeface="+mn-lt"/>
                <a:sym typeface="+mn-ea"/>
              </a:rPr>
              <a:t>”</a:t>
            </a:r>
            <a:endParaRPr lang="zh-CN" altLang="en-US" b="1" i="1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-245110" y="4364990"/>
            <a:ext cx="2489835" cy="1346835"/>
          </a:xfrm>
          <a:prstGeom prst="roundRect">
            <a:avLst>
              <a:gd name="adj" fmla="val 11746"/>
            </a:avLst>
          </a:prstGeom>
          <a:solidFill>
            <a:srgbClr val="C8F5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 i="1">
                <a:solidFill>
                  <a:schemeClr val="tx1"/>
                </a:solidFill>
                <a:cs typeface="+mn-lt"/>
                <a:sym typeface="+mn-ea"/>
              </a:rPr>
              <a:t>“</a:t>
            </a:r>
            <a:r>
              <a:rPr lang="en-US" altLang="zh-CN" b="1" i="1">
                <a:solidFill>
                  <a:schemeClr val="tx1"/>
                </a:solidFill>
                <a:cs typeface="+mn-lt"/>
                <a:sym typeface="+mn-ea"/>
              </a:rPr>
              <a:t>current sub task has not been finished, the next step is to continue</a:t>
            </a:r>
            <a:r>
              <a:rPr lang="zh-CN" altLang="en-US" b="1" i="1">
                <a:solidFill>
                  <a:schemeClr val="tx1"/>
                </a:solidFill>
                <a:cs typeface="+mn-lt"/>
                <a:sym typeface="+mn-ea"/>
              </a:rPr>
              <a:t>”</a:t>
            </a:r>
            <a:endParaRPr lang="zh-CN" altLang="en-US" b="1" i="1">
              <a:solidFill>
                <a:schemeClr val="tx1"/>
              </a:solidFill>
              <a:cs typeface="+mn-lt"/>
              <a:sym typeface="+mn-ea"/>
            </a:endParaRPr>
          </a:p>
        </p:txBody>
      </p:sp>
      <p:cxnSp>
        <p:nvCxnSpPr>
          <p:cNvPr id="62" name="肘形连接符 61"/>
          <p:cNvCxnSpPr>
            <a:stCxn id="44" idx="3"/>
            <a:endCxn id="55" idx="1"/>
          </p:cNvCxnSpPr>
          <p:nvPr/>
        </p:nvCxnSpPr>
        <p:spPr>
          <a:xfrm flipV="1">
            <a:off x="-1170305" y="1676400"/>
            <a:ext cx="937895" cy="2675890"/>
          </a:xfrm>
          <a:prstGeom prst="bentConnector3">
            <a:avLst>
              <a:gd name="adj1" fmla="val 50034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肘形连接符 64"/>
          <p:cNvCxnSpPr>
            <a:stCxn id="44" idx="3"/>
            <a:endCxn id="59" idx="1"/>
          </p:cNvCxnSpPr>
          <p:nvPr/>
        </p:nvCxnSpPr>
        <p:spPr>
          <a:xfrm flipV="1">
            <a:off x="-1170305" y="3382645"/>
            <a:ext cx="937895" cy="969645"/>
          </a:xfrm>
          <a:prstGeom prst="bentConnector3">
            <a:avLst>
              <a:gd name="adj1" fmla="val 50034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endCxn id="61" idx="1"/>
          </p:cNvCxnSpPr>
          <p:nvPr/>
        </p:nvCxnSpPr>
        <p:spPr>
          <a:xfrm>
            <a:off x="-1177290" y="4364990"/>
            <a:ext cx="932180" cy="673735"/>
          </a:xfrm>
          <a:prstGeom prst="bentConnector3">
            <a:avLst>
              <a:gd name="adj1" fmla="val 5143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>
            <a:off x="2700003" y="-295057"/>
            <a:ext cx="2435860" cy="2095917"/>
            <a:chOff x="12486" y="-3073"/>
            <a:chExt cx="2745" cy="2362"/>
          </a:xfrm>
        </p:grpSpPr>
        <p:pic>
          <p:nvPicPr>
            <p:cNvPr id="90" name="图片 89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940000">
              <a:off x="12941" y="-2635"/>
              <a:ext cx="1825" cy="1588"/>
            </a:xfrm>
            <a:prstGeom prst="rect">
              <a:avLst/>
            </a:prstGeom>
          </p:spPr>
        </p:pic>
        <p:pic>
          <p:nvPicPr>
            <p:cNvPr id="92" name="图片 91" descr="图片1"/>
            <p:cNvPicPr>
              <a:picLocks noChangeAspect="1"/>
            </p:cNvPicPr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 rot="6360000">
              <a:off x="12877" y="-2510"/>
              <a:ext cx="1825" cy="1588"/>
            </a:xfrm>
            <a:prstGeom prst="rect">
              <a:avLst/>
            </a:prstGeom>
          </p:spPr>
        </p:pic>
        <p:pic>
          <p:nvPicPr>
            <p:cNvPr id="93" name="图片 92" descr="图片1"/>
            <p:cNvPicPr>
              <a:picLocks noChangeAspect="1"/>
            </p:cNvPicPr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 rot="3840000">
              <a:off x="12976" y="-2504"/>
              <a:ext cx="1825" cy="1588"/>
            </a:xfrm>
            <a:prstGeom prst="rect">
              <a:avLst/>
            </a:prstGeom>
          </p:spPr>
        </p:pic>
        <p:sp>
          <p:nvSpPr>
            <p:cNvPr id="94" name="文本框 93"/>
            <p:cNvSpPr txBox="1"/>
            <p:nvPr/>
          </p:nvSpPr>
          <p:spPr>
            <a:xfrm>
              <a:off x="12486" y="-3073"/>
              <a:ext cx="2745" cy="4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+mn-lt"/>
                  <a:cs typeface="+mn-lt"/>
                  <a:sym typeface="+mn-ea"/>
                </a:rPr>
                <a:t>360</a:t>
              </a:r>
              <a:r>
                <a:rPr lang="en-US" altLang="zh-CN" sz="2000" b="1">
                  <a:solidFill>
                    <a:schemeClr val="tx1"/>
                  </a:solidFill>
                  <a:latin typeface="+mn-lt"/>
                  <a:ea typeface="方正仿宋_GB2312" panose="02000000000000000000" charset="-122"/>
                  <a:cs typeface="+mn-lt"/>
                  <a:sym typeface="+mn-ea"/>
                </a:rPr>
                <a:t>°rotating</a:t>
              </a:r>
              <a:endParaRPr lang="en-US" altLang="zh-CN" sz="2000" b="1">
                <a:solidFill>
                  <a:schemeClr val="tx1"/>
                </a:solidFill>
                <a:latin typeface="+mn-lt"/>
                <a:ea typeface="方正仿宋_GB2312" panose="02000000000000000000" charset="-122"/>
                <a:cs typeface="+mn-lt"/>
                <a:sym typeface="+mn-ea"/>
              </a:endParaRPr>
            </a:p>
          </p:txBody>
        </p:sp>
        <p:sp>
          <p:nvSpPr>
            <p:cNvPr id="95" name="弧形 94"/>
            <p:cNvSpPr/>
            <p:nvPr/>
          </p:nvSpPr>
          <p:spPr>
            <a:xfrm>
              <a:off x="12809" y="-2623"/>
              <a:ext cx="1927" cy="1701"/>
            </a:xfrm>
            <a:prstGeom prst="arc">
              <a:avLst>
                <a:gd name="adj1" fmla="val 16200000"/>
                <a:gd name="adj2" fmla="val 540962"/>
              </a:avLst>
            </a:prstGeom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弧形 95"/>
            <p:cNvSpPr/>
            <p:nvPr/>
          </p:nvSpPr>
          <p:spPr>
            <a:xfrm rot="8400000">
              <a:off x="12983" y="-2653"/>
              <a:ext cx="1927" cy="1701"/>
            </a:xfrm>
            <a:prstGeom prst="arc">
              <a:avLst/>
            </a:prstGeom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弧形 96"/>
            <p:cNvSpPr/>
            <p:nvPr/>
          </p:nvSpPr>
          <p:spPr>
            <a:xfrm rot="15240000">
              <a:off x="12891" y="-2525"/>
              <a:ext cx="1927" cy="1701"/>
            </a:xfrm>
            <a:prstGeom prst="arc">
              <a:avLst/>
            </a:prstGeom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-7657465" y="-675005"/>
            <a:ext cx="3709670" cy="398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base"/>
            <a:r>
              <a:rPr lang="en-US" altLang="zh-CN" sz="2800" b="1" i="1">
                <a:solidFill>
                  <a:srgbClr val="00B050"/>
                </a:solidFill>
                <a:latin typeface="+mj-lt"/>
                <a:cs typeface="+mj-lt"/>
                <a:sym typeface="+mn-ea"/>
              </a:rPr>
              <a:t>High-level planning</a:t>
            </a:r>
            <a:endParaRPr lang="en-US" altLang="zh-CN" sz="2800" b="1" i="1">
              <a:solidFill>
                <a:srgbClr val="00B050"/>
              </a:solidFill>
              <a:latin typeface="+mj-lt"/>
              <a:cs typeface="+mj-lt"/>
              <a:sym typeface="+mn-ea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5072380" y="139065"/>
            <a:ext cx="2606675" cy="1591945"/>
            <a:chOff x="19265" y="4284"/>
            <a:chExt cx="3582" cy="2047"/>
          </a:xfrm>
        </p:grpSpPr>
        <p:pic>
          <p:nvPicPr>
            <p:cNvPr id="126" name="图片 125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940000">
              <a:off x="20035" y="4605"/>
              <a:ext cx="1984" cy="1647"/>
            </a:xfrm>
            <a:prstGeom prst="rect">
              <a:avLst/>
            </a:prstGeom>
          </p:spPr>
        </p:pic>
        <p:pic>
          <p:nvPicPr>
            <p:cNvPr id="129" name="图片 128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9500000">
              <a:off x="20047" y="4685"/>
              <a:ext cx="1984" cy="1647"/>
            </a:xfrm>
            <a:prstGeom prst="rect">
              <a:avLst/>
            </a:prstGeom>
          </p:spPr>
        </p:pic>
        <p:sp>
          <p:nvSpPr>
            <p:cNvPr id="132" name="弧形 131"/>
            <p:cNvSpPr/>
            <p:nvPr/>
          </p:nvSpPr>
          <p:spPr>
            <a:xfrm rot="2340000" flipH="1">
              <a:off x="20017" y="4284"/>
              <a:ext cx="2093" cy="1788"/>
            </a:xfrm>
            <a:prstGeom prst="arc">
              <a:avLst>
                <a:gd name="adj1" fmla="val 12819588"/>
                <a:gd name="adj2" fmla="val 3094612"/>
              </a:avLst>
            </a:prstGeom>
            <a:ln w="8255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 rot="10800000">
              <a:off x="19265" y="5342"/>
              <a:ext cx="1363" cy="371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21485" y="5310"/>
              <a:ext cx="1363" cy="371"/>
            </a:xfrm>
            <a:custGeom>
              <a:avLst/>
              <a:gdLst>
                <a:gd name="connsiteX0" fmla="*/ 0 w 1723"/>
                <a:gd name="connsiteY0" fmla="*/ 181 h 372"/>
                <a:gd name="connsiteX1" fmla="*/ 1345 w 1723"/>
                <a:gd name="connsiteY1" fmla="*/ 93 h 372"/>
                <a:gd name="connsiteX2" fmla="*/ 1345 w 1723"/>
                <a:gd name="connsiteY2" fmla="*/ 0 h 372"/>
                <a:gd name="connsiteX3" fmla="*/ 1723 w 1723"/>
                <a:gd name="connsiteY3" fmla="*/ 186 h 372"/>
                <a:gd name="connsiteX4" fmla="*/ 1345 w 1723"/>
                <a:gd name="connsiteY4" fmla="*/ 372 h 372"/>
                <a:gd name="connsiteX5" fmla="*/ 1345 w 1723"/>
                <a:gd name="connsiteY5" fmla="*/ 279 h 372"/>
                <a:gd name="connsiteX6" fmla="*/ 0 w 1723"/>
                <a:gd name="connsiteY6" fmla="*/ 188 h 372"/>
                <a:gd name="connsiteX7" fmla="*/ 0 w 1723"/>
                <a:gd name="connsiteY7" fmla="*/ 181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" h="372">
                  <a:moveTo>
                    <a:pt x="0" y="181"/>
                  </a:moveTo>
                  <a:lnTo>
                    <a:pt x="1345" y="93"/>
                  </a:lnTo>
                  <a:lnTo>
                    <a:pt x="1345" y="0"/>
                  </a:lnTo>
                  <a:lnTo>
                    <a:pt x="1723" y="186"/>
                  </a:lnTo>
                  <a:lnTo>
                    <a:pt x="1345" y="372"/>
                  </a:lnTo>
                  <a:lnTo>
                    <a:pt x="1345" y="279"/>
                  </a:lnTo>
                  <a:lnTo>
                    <a:pt x="0" y="188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42" name="直接箭头连接符 141"/>
          <p:cNvCxnSpPr/>
          <p:nvPr/>
        </p:nvCxnSpPr>
        <p:spPr>
          <a:xfrm>
            <a:off x="3900170" y="1776730"/>
            <a:ext cx="0" cy="57721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>
            <a:off x="-6002655" y="2950845"/>
            <a:ext cx="0" cy="116332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0" name="文本框 159"/>
          <p:cNvSpPr txBox="1"/>
          <p:nvPr/>
        </p:nvSpPr>
        <p:spPr>
          <a:xfrm>
            <a:off x="5135863" y="-315377"/>
            <a:ext cx="24358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latin typeface="+mn-lt"/>
                <a:ea typeface="方正仿宋_GB2312" panose="02000000000000000000" charset="-122"/>
                <a:cs typeface="+mn-lt"/>
                <a:sym typeface="+mn-ea"/>
              </a:rPr>
              <a:t>orienting to </a:t>
            </a:r>
            <a:endParaRPr lang="en-US" altLang="zh-CN" sz="2000" b="1">
              <a:solidFill>
                <a:schemeClr val="tx1"/>
              </a:solidFill>
              <a:latin typeface="+mn-lt"/>
              <a:ea typeface="方正仿宋_GB2312" panose="02000000000000000000" charset="-122"/>
              <a:cs typeface="+mn-lt"/>
              <a:sym typeface="+mn-ea"/>
            </a:endParaRPr>
          </a:p>
        </p:txBody>
      </p:sp>
      <p:sp>
        <p:nvSpPr>
          <p:cNvPr id="161" name="十字星 160"/>
          <p:cNvSpPr/>
          <p:nvPr/>
        </p:nvSpPr>
        <p:spPr>
          <a:xfrm>
            <a:off x="7148195" y="-210185"/>
            <a:ext cx="173990" cy="210185"/>
          </a:xfrm>
          <a:prstGeom prst="star4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700020" y="2225180"/>
            <a:ext cx="11751310" cy="4541642"/>
            <a:chOff x="4252" y="3500"/>
            <a:chExt cx="18506" cy="7724"/>
          </a:xfrm>
        </p:grpSpPr>
        <p:sp>
          <p:nvSpPr>
            <p:cNvPr id="67" name="圆角矩形 66"/>
            <p:cNvSpPr/>
            <p:nvPr/>
          </p:nvSpPr>
          <p:spPr>
            <a:xfrm>
              <a:off x="4576" y="7327"/>
              <a:ext cx="3422" cy="3757"/>
            </a:xfrm>
            <a:prstGeom prst="round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800" b="1">
                  <a:solidFill>
                    <a:schemeClr val="tx1"/>
                  </a:solidFill>
                  <a:latin typeface="+mj-lt"/>
                  <a:cs typeface="+mj-lt"/>
                </a:rPr>
                <a:t>ITM prediction</a:t>
              </a:r>
              <a:endParaRPr lang="en-US" altLang="zh-CN" sz="1800" b="1">
                <a:solidFill>
                  <a:schemeClr val="tx1"/>
                </a:solidFill>
                <a:latin typeface="+mj-lt"/>
                <a:cs typeface="+mj-lt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558" y="4342"/>
              <a:ext cx="3383" cy="2051"/>
              <a:chOff x="5517" y="2281"/>
              <a:chExt cx="3925" cy="20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69" name="图片 68" descr="frame00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2" y="2476"/>
                <a:ext cx="1431" cy="1074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70" name="图片 69" descr="frame000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7" y="2476"/>
                <a:ext cx="1431" cy="1074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71" name="图片 70" descr="frame000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5" y="3455"/>
                <a:ext cx="1431" cy="907"/>
              </a:xfrm>
              <a:prstGeom prst="rect">
                <a:avLst/>
              </a:prstGeom>
            </p:spPr>
          </p:pic>
          <p:pic>
            <p:nvPicPr>
              <p:cNvPr id="78" name="图片 77" descr="frame000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7" y="3075"/>
                <a:ext cx="1431" cy="1074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79" name="图片 78" descr="frame00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5" y="2281"/>
                <a:ext cx="1431" cy="904"/>
              </a:xfrm>
              <a:prstGeom prst="rect">
                <a:avLst/>
              </a:prstGeom>
            </p:spPr>
          </p:pic>
          <p:pic>
            <p:nvPicPr>
              <p:cNvPr id="80" name="图片 79" descr="frame002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12" y="3087"/>
                <a:ext cx="1431" cy="1074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11"/>
            <a:srcRect l="2845" t="3363" r="13252" b="59853"/>
            <a:stretch>
              <a:fillRect/>
            </a:stretch>
          </p:blipFill>
          <p:spPr>
            <a:xfrm>
              <a:off x="8674" y="9822"/>
              <a:ext cx="3362" cy="106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12"/>
            <a:srcRect l="2704" t="5996" r="17551" b="58056"/>
            <a:stretch>
              <a:fillRect/>
            </a:stretch>
          </p:blipFill>
          <p:spPr>
            <a:xfrm>
              <a:off x="8674" y="7327"/>
              <a:ext cx="3362" cy="109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13"/>
            <a:srcRect l="2812" t="3315" r="14258" b="56465"/>
            <a:stretch>
              <a:fillRect/>
            </a:stretch>
          </p:blipFill>
          <p:spPr>
            <a:xfrm>
              <a:off x="8674" y="8575"/>
              <a:ext cx="3362" cy="106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2" name="直接箭头连接符 101"/>
            <p:cNvCxnSpPr/>
            <p:nvPr/>
          </p:nvCxnSpPr>
          <p:spPr>
            <a:xfrm>
              <a:off x="7993" y="7895"/>
              <a:ext cx="6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/>
            <p:nvPr/>
          </p:nvCxnSpPr>
          <p:spPr>
            <a:xfrm>
              <a:off x="7993" y="9159"/>
              <a:ext cx="6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/>
            <p:nvPr/>
          </p:nvCxnSpPr>
          <p:spPr>
            <a:xfrm>
              <a:off x="8057" y="10390"/>
              <a:ext cx="6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9" name="文本框 118"/>
            <p:cNvSpPr txBox="1"/>
            <p:nvPr/>
          </p:nvSpPr>
          <p:spPr>
            <a:xfrm rot="5400000">
              <a:off x="10821" y="8931"/>
              <a:ext cx="4084" cy="50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altLang="zh-CN" sz="1600" b="1">
                  <a:latin typeface="+mj-lt"/>
                  <a:cs typeface="+mj-lt"/>
                  <a:sym typeface="+mn-ea"/>
                </a:rPr>
                <a:t> score map generation</a:t>
              </a:r>
              <a:endParaRPr lang="en-US" altLang="zh-CN" sz="1600" b="1">
                <a:latin typeface="+mj-lt"/>
                <a:cs typeface="+mj-lt"/>
                <a:sym typeface="+mn-ea"/>
              </a:endParaRPr>
            </a:p>
          </p:txBody>
        </p:sp>
        <p:sp>
          <p:nvSpPr>
            <p:cNvPr id="120" name="燕尾形箭头 119"/>
            <p:cNvSpPr/>
            <p:nvPr/>
          </p:nvSpPr>
          <p:spPr>
            <a:xfrm rot="16200000">
              <a:off x="10417" y="8893"/>
              <a:ext cx="3874" cy="517"/>
            </a:xfrm>
            <a:prstGeom prst="notchedRightArrow">
              <a:avLst>
                <a:gd name="adj1" fmla="val 72274"/>
                <a:gd name="adj2" fmla="val 68601"/>
              </a:avLst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4252" y="3645"/>
              <a:ext cx="4075" cy="6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+mj-lt"/>
                  <a:ea typeface="方正仿宋_GB2312" panose="02000000000000000000" charset="-122"/>
                  <a:cs typeface="+mj-lt"/>
                  <a:sym typeface="+mn-ea"/>
                </a:rPr>
                <a:t>surround view</a:t>
              </a:r>
              <a:endParaRPr lang="en-US" altLang="zh-CN" sz="20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endParaRPr>
            </a:p>
          </p:txBody>
        </p:sp>
        <p:cxnSp>
          <p:nvCxnSpPr>
            <p:cNvPr id="149" name="直接箭头连接符 148"/>
            <p:cNvCxnSpPr/>
            <p:nvPr/>
          </p:nvCxnSpPr>
          <p:spPr>
            <a:xfrm>
              <a:off x="6200" y="6418"/>
              <a:ext cx="0" cy="9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14"/>
            <a:srcRect l="4058" t="7171" r="15667" b="47947"/>
            <a:stretch>
              <a:fillRect/>
            </a:stretch>
          </p:blipFill>
          <p:spPr>
            <a:xfrm>
              <a:off x="8353" y="4240"/>
              <a:ext cx="4141" cy="22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4" name="十字星 153"/>
            <p:cNvSpPr/>
            <p:nvPr/>
          </p:nvSpPr>
          <p:spPr>
            <a:xfrm>
              <a:off x="9487" y="5287"/>
              <a:ext cx="274" cy="331"/>
            </a:xfrm>
            <a:prstGeom prst="star4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8466" y="3664"/>
              <a:ext cx="4075" cy="6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+mj-lt"/>
                  <a:ea typeface="方正仿宋_GB2312" panose="02000000000000000000" charset="-122"/>
                  <a:cs typeface="+mj-lt"/>
                  <a:sym typeface="+mn-ea"/>
                </a:rPr>
                <a:t>hotspot analysis</a:t>
              </a:r>
              <a:endParaRPr lang="en-US" altLang="zh-CN" sz="20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endParaRP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 flipV="1">
              <a:off x="10282" y="6425"/>
              <a:ext cx="0" cy="8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98" name="组合 197"/>
            <p:cNvGrpSpPr/>
            <p:nvPr/>
          </p:nvGrpSpPr>
          <p:grpSpPr>
            <a:xfrm>
              <a:off x="13684" y="7668"/>
              <a:ext cx="4443" cy="3041"/>
              <a:chOff x="14363" y="7328"/>
              <a:chExt cx="3987" cy="2753"/>
            </a:xfrm>
          </p:grpSpPr>
          <p:pic>
            <p:nvPicPr>
              <p:cNvPr id="172" name="图片 171"/>
              <p:cNvPicPr>
                <a:picLocks noChangeAspect="1"/>
              </p:cNvPicPr>
              <p:nvPr/>
            </p:nvPicPr>
            <p:blipFill>
              <a:blip r:embed="rId15"/>
              <a:srcRect l="11050" r="546"/>
              <a:stretch>
                <a:fillRect/>
              </a:stretch>
            </p:blipFill>
            <p:spPr>
              <a:xfrm>
                <a:off x="14363" y="7328"/>
                <a:ext cx="3987" cy="2753"/>
              </a:xfrm>
              <a:prstGeom prst="rect">
                <a:avLst/>
              </a:prstGeom>
            </p:spPr>
          </p:pic>
          <p:sp>
            <p:nvSpPr>
              <p:cNvPr id="173" name="椭圆 172"/>
              <p:cNvSpPr/>
              <p:nvPr/>
            </p:nvSpPr>
            <p:spPr>
              <a:xfrm>
                <a:off x="16005" y="8321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</a:t>
                </a:r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15986" y="8554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2</a:t>
                </a:r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>
                <a:off x="14741" y="8646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3</a:t>
                </a:r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14741" y="8854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4</a:t>
                </a:r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6" name="椭圆 185"/>
              <p:cNvSpPr/>
              <p:nvPr/>
            </p:nvSpPr>
            <p:spPr>
              <a:xfrm>
                <a:off x="14829" y="9062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5</a:t>
                </a:r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92" name="椭圆 191"/>
              <p:cNvSpPr/>
              <p:nvPr/>
            </p:nvSpPr>
            <p:spPr>
              <a:xfrm>
                <a:off x="15986" y="8909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6</a:t>
                </a:r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15951" y="9142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7</a:t>
                </a:r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16064" y="9256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8</a:t>
                </a:r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95" name="椭圆 194"/>
              <p:cNvSpPr/>
              <p:nvPr/>
            </p:nvSpPr>
            <p:spPr>
              <a:xfrm>
                <a:off x="16064" y="9483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9</a:t>
                </a:r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15854" y="9823"/>
                <a:ext cx="210" cy="23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15737" y="9791"/>
                <a:ext cx="424" cy="230"/>
              </a:xfrm>
              <a:prstGeom prst="rect">
                <a:avLst/>
              </a:prstGeom>
              <a:noFill/>
              <a:effectLst/>
            </p:spPr>
            <p:txBody>
              <a:bodyPr wrap="square" rtlCol="0" anchor="t">
                <a:noAutofit/>
              </a:bodyPr>
              <a:p>
                <a:pPr algn="ctr"/>
                <a:r>
                  <a:rPr lang="en-US" altLang="zh-CN" sz="900" b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10</a:t>
                </a:r>
                <a:endParaRPr lang="en-US" altLang="zh-CN" sz="9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sp>
          <p:nvSpPr>
            <p:cNvPr id="199" name="文本框 198"/>
            <p:cNvSpPr txBox="1"/>
            <p:nvPr/>
          </p:nvSpPr>
          <p:spPr>
            <a:xfrm>
              <a:off x="13797" y="7101"/>
              <a:ext cx="4099" cy="6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+mj-lt"/>
                  <a:ea typeface="方正仿宋_GB2312" panose="02000000000000000000" charset="-122"/>
                  <a:cs typeface="+mj-lt"/>
                  <a:sym typeface="+mn-ea"/>
                </a:rPr>
                <a:t>waypoint sample</a:t>
              </a:r>
              <a:endParaRPr lang="en-US" altLang="zh-CN" sz="20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endParaRPr>
            </a:p>
          </p:txBody>
        </p:sp>
        <p:sp>
          <p:nvSpPr>
            <p:cNvPr id="200" name="圆角矩形 199"/>
            <p:cNvSpPr/>
            <p:nvPr/>
          </p:nvSpPr>
          <p:spPr>
            <a:xfrm>
              <a:off x="18786" y="7441"/>
              <a:ext cx="3972" cy="3336"/>
            </a:xfrm>
            <a:prstGeom prst="round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800" b="1">
                  <a:solidFill>
                    <a:schemeClr val="tx1"/>
                  </a:solidFill>
                  <a:latin typeface="+mj-lt"/>
                  <a:cs typeface="+mj-lt"/>
                </a:rPr>
                <a:t>Waypoint prediction</a:t>
              </a:r>
              <a:endParaRPr lang="en-US" altLang="zh-CN" sz="1800" b="1">
                <a:solidFill>
                  <a:schemeClr val="tx1"/>
                </a:solidFill>
                <a:latin typeface="+mj-lt"/>
                <a:cs typeface="+mj-lt"/>
              </a:endParaRPr>
            </a:p>
          </p:txBody>
        </p:sp>
        <p:pic>
          <p:nvPicPr>
            <p:cNvPr id="201" name="图片 200" descr="frame0000"/>
            <p:cNvPicPr>
              <a:picLocks noChangeAspect="1"/>
            </p:cNvPicPr>
            <p:nvPr/>
          </p:nvPicPr>
          <p:blipFill>
            <a:blip r:embed="rId16"/>
            <a:srcRect l="8485" t="5389" r="11338" b="37177"/>
            <a:stretch>
              <a:fillRect/>
            </a:stretch>
          </p:blipFill>
          <p:spPr>
            <a:xfrm>
              <a:off x="13834" y="4035"/>
              <a:ext cx="7503" cy="30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5" name="文本框 254"/>
            <p:cNvSpPr txBox="1"/>
            <p:nvPr/>
          </p:nvSpPr>
          <p:spPr>
            <a:xfrm>
              <a:off x="13817" y="3500"/>
              <a:ext cx="7520" cy="6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+mj-lt"/>
                  <a:ea typeface="方正仿宋_GB2312" panose="02000000000000000000" charset="-122"/>
                  <a:cs typeface="+mj-lt"/>
                  <a:sym typeface="+mn-ea"/>
                </a:rPr>
                <a:t>choose </a:t>
              </a:r>
              <a:r>
                <a:rPr lang="en-US" altLang="zh-CN" sz="2000" b="1">
                  <a:sym typeface="+mn-ea"/>
                </a:rPr>
                <a:t>traversable waypoint</a:t>
              </a:r>
              <a:endParaRPr lang="en-US" altLang="zh-CN" sz="2000" b="1">
                <a:solidFill>
                  <a:schemeClr val="tx1"/>
                </a:solidFill>
                <a:latin typeface="+mj-lt"/>
                <a:ea typeface="方正仿宋_GB2312" panose="02000000000000000000" charset="-122"/>
                <a:cs typeface="+mj-lt"/>
                <a:sym typeface="+mn-ea"/>
              </a:endParaRPr>
            </a:p>
          </p:txBody>
        </p:sp>
        <p:cxnSp>
          <p:nvCxnSpPr>
            <p:cNvPr id="257" name="直接箭头连接符 256"/>
            <p:cNvCxnSpPr/>
            <p:nvPr/>
          </p:nvCxnSpPr>
          <p:spPr>
            <a:xfrm>
              <a:off x="18169" y="9142"/>
              <a:ext cx="6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0" name="肘形连接符 259"/>
            <p:cNvCxnSpPr>
              <a:stCxn id="200" idx="3"/>
              <a:endCxn id="201" idx="3"/>
            </p:cNvCxnSpPr>
            <p:nvPr/>
          </p:nvCxnSpPr>
          <p:spPr>
            <a:xfrm flipH="1" flipV="1">
              <a:off x="21337" y="5557"/>
              <a:ext cx="1421" cy="3552"/>
            </a:xfrm>
            <a:prstGeom prst="bentConnector3">
              <a:avLst>
                <a:gd name="adj1" fmla="val -2639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679685" y="-675640"/>
            <a:ext cx="4983665" cy="2371725"/>
            <a:chOff x="13222" y="-776"/>
            <a:chExt cx="9055" cy="3735"/>
          </a:xfrm>
        </p:grpSpPr>
        <p:sp>
          <p:nvSpPr>
            <p:cNvPr id="232" name="文本框 231"/>
            <p:cNvSpPr txBox="1"/>
            <p:nvPr/>
          </p:nvSpPr>
          <p:spPr>
            <a:xfrm>
              <a:off x="13222" y="-776"/>
              <a:ext cx="9055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+mj-lt"/>
                  <a:cs typeface="+mj-lt"/>
                  <a:sym typeface="+mn-ea"/>
                </a:rPr>
                <a:t>safe waypoint navigation</a:t>
              </a:r>
              <a:endParaRPr lang="en-US" altLang="zh-CN" sz="2000" b="1">
                <a:latin typeface="+mj-lt"/>
                <a:cs typeface="+mj-lt"/>
                <a:sym typeface="+mn-ea"/>
              </a:endParaRPr>
            </a:p>
          </p:txBody>
        </p:sp>
        <p:pic>
          <p:nvPicPr>
            <p:cNvPr id="4" name="图片 3" descr="图片5-removebg-preview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342" y="-177"/>
              <a:ext cx="8697" cy="31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6" name="图片 245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9500000">
              <a:off x="19491" y="1805"/>
              <a:ext cx="903" cy="682"/>
            </a:xfrm>
            <a:prstGeom prst="rect">
              <a:avLst/>
            </a:prstGeom>
          </p:spPr>
        </p:pic>
        <p:pic>
          <p:nvPicPr>
            <p:cNvPr id="247" name="图片 246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8300000">
              <a:off x="18763" y="1765"/>
              <a:ext cx="783" cy="786"/>
            </a:xfrm>
            <a:prstGeom prst="rect">
              <a:avLst/>
            </a:prstGeom>
          </p:spPr>
        </p:pic>
        <p:pic>
          <p:nvPicPr>
            <p:cNvPr id="248" name="图片 247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8120000">
              <a:off x="17856" y="1941"/>
              <a:ext cx="783" cy="786"/>
            </a:xfrm>
            <a:prstGeom prst="rect">
              <a:avLst/>
            </a:prstGeom>
          </p:spPr>
        </p:pic>
        <p:pic>
          <p:nvPicPr>
            <p:cNvPr id="249" name="图片 248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9500000">
              <a:off x="16864" y="2003"/>
              <a:ext cx="903" cy="682"/>
            </a:xfrm>
            <a:prstGeom prst="rect">
              <a:avLst/>
            </a:prstGeom>
          </p:spPr>
        </p:pic>
        <p:pic>
          <p:nvPicPr>
            <p:cNvPr id="250" name="图片 249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480000">
              <a:off x="15190" y="1950"/>
              <a:ext cx="783" cy="786"/>
            </a:xfrm>
            <a:prstGeom prst="rect">
              <a:avLst/>
            </a:prstGeom>
          </p:spPr>
        </p:pic>
        <p:pic>
          <p:nvPicPr>
            <p:cNvPr id="251" name="图片 250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8840000">
              <a:off x="15886" y="1950"/>
              <a:ext cx="783" cy="786"/>
            </a:xfrm>
            <a:prstGeom prst="rect">
              <a:avLst/>
            </a:prstGeom>
          </p:spPr>
        </p:pic>
        <p:pic>
          <p:nvPicPr>
            <p:cNvPr id="252" name="图片 251" descr="图片1"/>
            <p:cNvPicPr>
              <a:picLocks noChangeAspect="1"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 rot="19500000">
              <a:off x="20219" y="1805"/>
              <a:ext cx="903" cy="682"/>
            </a:xfrm>
            <a:prstGeom prst="rect">
              <a:avLst/>
            </a:prstGeom>
          </p:spPr>
        </p:pic>
        <p:pic>
          <p:nvPicPr>
            <p:cNvPr id="253" name="图片 252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480000">
              <a:off x="21097" y="1739"/>
              <a:ext cx="783" cy="786"/>
            </a:xfrm>
            <a:prstGeom prst="rect">
              <a:avLst/>
            </a:prstGeom>
          </p:spPr>
        </p:pic>
        <p:sp>
          <p:nvSpPr>
            <p:cNvPr id="254" name="任意多边形 253"/>
            <p:cNvSpPr/>
            <p:nvPr/>
          </p:nvSpPr>
          <p:spPr>
            <a:xfrm>
              <a:off x="15495" y="2110"/>
              <a:ext cx="5965" cy="266"/>
            </a:xfrm>
            <a:custGeom>
              <a:avLst/>
              <a:gdLst>
                <a:gd name="connisteX0" fmla="*/ 7414260 w 7414260"/>
                <a:gd name="connsiteY0" fmla="*/ 4797 h 347697"/>
                <a:gd name="connisteX1" fmla="*/ 6431280 w 7414260"/>
                <a:gd name="connsiteY1" fmla="*/ 4797 h 347697"/>
                <a:gd name="connisteX2" fmla="*/ 5585460 w 7414260"/>
                <a:gd name="connsiteY2" fmla="*/ 4797 h 347697"/>
                <a:gd name="connisteX3" fmla="*/ 4625340 w 7414260"/>
                <a:gd name="connsiteY3" fmla="*/ 58137 h 347697"/>
                <a:gd name="connisteX4" fmla="*/ 3581400 w 7414260"/>
                <a:gd name="connsiteY4" fmla="*/ 301977 h 347697"/>
                <a:gd name="connisteX5" fmla="*/ 2506980 w 7414260"/>
                <a:gd name="connsiteY5" fmla="*/ 286737 h 347697"/>
                <a:gd name="connisteX6" fmla="*/ 1280160 w 7414260"/>
                <a:gd name="connsiteY6" fmla="*/ 279117 h 347697"/>
                <a:gd name="connisteX7" fmla="*/ 0 w 7414260"/>
                <a:gd name="connsiteY7" fmla="*/ 347697 h 3476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414260" h="347698">
                  <a:moveTo>
                    <a:pt x="7414260" y="4798"/>
                  </a:moveTo>
                  <a:cubicBezTo>
                    <a:pt x="7234555" y="4798"/>
                    <a:pt x="6797040" y="4798"/>
                    <a:pt x="6431280" y="4798"/>
                  </a:cubicBezTo>
                  <a:cubicBezTo>
                    <a:pt x="6065520" y="4798"/>
                    <a:pt x="5946775" y="-5997"/>
                    <a:pt x="5585460" y="4798"/>
                  </a:cubicBezTo>
                  <a:cubicBezTo>
                    <a:pt x="5224145" y="15593"/>
                    <a:pt x="5026025" y="-1552"/>
                    <a:pt x="4625340" y="58138"/>
                  </a:cubicBezTo>
                  <a:cubicBezTo>
                    <a:pt x="4224655" y="117828"/>
                    <a:pt x="4004945" y="256258"/>
                    <a:pt x="3581400" y="301978"/>
                  </a:cubicBezTo>
                  <a:cubicBezTo>
                    <a:pt x="3157855" y="347698"/>
                    <a:pt x="2967355" y="291183"/>
                    <a:pt x="2506980" y="286738"/>
                  </a:cubicBezTo>
                  <a:cubicBezTo>
                    <a:pt x="2046605" y="282293"/>
                    <a:pt x="1781810" y="267053"/>
                    <a:pt x="1280160" y="279118"/>
                  </a:cubicBezTo>
                  <a:cubicBezTo>
                    <a:pt x="778510" y="291183"/>
                    <a:pt x="231775" y="333728"/>
                    <a:pt x="0" y="34769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261" name="直接箭头连接符 260"/>
          <p:cNvCxnSpPr/>
          <p:nvPr/>
        </p:nvCxnSpPr>
        <p:spPr>
          <a:xfrm flipH="1" flipV="1">
            <a:off x="11352530" y="1773555"/>
            <a:ext cx="11430" cy="5600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4" name="直接箭头连接符 263"/>
          <p:cNvCxnSpPr/>
          <p:nvPr/>
        </p:nvCxnSpPr>
        <p:spPr>
          <a:xfrm flipV="1">
            <a:off x="2279015" y="1196975"/>
            <a:ext cx="792480" cy="4318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5" name="直接箭头连接符 264"/>
          <p:cNvCxnSpPr/>
          <p:nvPr/>
        </p:nvCxnSpPr>
        <p:spPr>
          <a:xfrm flipV="1">
            <a:off x="2279015" y="1628775"/>
            <a:ext cx="1008380" cy="169418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7" name="肘形连接符 266"/>
          <p:cNvCxnSpPr>
            <a:endCxn id="15" idx="2"/>
          </p:cNvCxnSpPr>
          <p:nvPr/>
        </p:nvCxnSpPr>
        <p:spPr>
          <a:xfrm>
            <a:off x="1000125" y="5711190"/>
            <a:ext cx="11876405" cy="814070"/>
          </a:xfrm>
          <a:prstGeom prst="bentConnector4">
            <a:avLst>
              <a:gd name="adj1" fmla="val 149"/>
              <a:gd name="adj2" fmla="val 210686"/>
            </a:avLst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 descr="图片2-removebg-preview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391785" y="2061210"/>
            <a:ext cx="860425" cy="9645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1450" y="-747395"/>
            <a:ext cx="5842635" cy="398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base"/>
            <a:r>
              <a:rPr lang="en-US" altLang="zh-CN" sz="2800" b="1" i="1">
                <a:solidFill>
                  <a:srgbClr val="C00000"/>
                </a:solidFill>
                <a:latin typeface="+mj-lt"/>
                <a:cs typeface="+mj-lt"/>
                <a:sym typeface="+mn-ea"/>
              </a:rPr>
              <a:t>Low-level robot control</a:t>
            </a:r>
            <a:endParaRPr lang="en-US" altLang="zh-CN" sz="2800" b="1" i="1">
              <a:solidFill>
                <a:srgbClr val="C00000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1450" y="6714490"/>
            <a:ext cx="4118610" cy="398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base"/>
            <a:r>
              <a:rPr lang="en-US" altLang="zh-CN" sz="2800" b="1" i="1">
                <a:solidFill>
                  <a:srgbClr val="F7860C"/>
                </a:solidFill>
                <a:latin typeface="+mj-lt"/>
                <a:cs typeface="+mj-lt"/>
                <a:sym typeface="+mn-ea"/>
              </a:rPr>
              <a:t>Middle-level grounding</a:t>
            </a:r>
            <a:endParaRPr lang="en-US" altLang="zh-CN" sz="2800" b="1" i="1">
              <a:solidFill>
                <a:srgbClr val="F7860C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45415" y="621030"/>
            <a:ext cx="22263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latin typeface="+mj-lt"/>
                <a:cs typeface="+mj-lt"/>
                <a:sym typeface="+mn-ea"/>
              </a:rPr>
              <a:t>online odometry</a:t>
            </a:r>
            <a:endParaRPr lang="en-US" altLang="zh-CN" sz="2000" b="1">
              <a:latin typeface="+mj-lt"/>
              <a:cs typeface="+mj-lt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08610" y="973455"/>
            <a:ext cx="1906905" cy="108458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2817588" y="-808343"/>
            <a:ext cx="2135392" cy="1120870"/>
            <a:chOff x="20259" y="-1313"/>
            <a:chExt cx="3363" cy="2123"/>
          </a:xfrm>
        </p:grpSpPr>
        <p:pic>
          <p:nvPicPr>
            <p:cNvPr id="16" name="图片 15" descr="AzWyA1-removebg-preview"/>
            <p:cNvPicPr>
              <a:picLocks noChangeAspect="1"/>
            </p:cNvPicPr>
            <p:nvPr/>
          </p:nvPicPr>
          <p:blipFill>
            <a:blip r:embed="rId20"/>
            <a:srcRect l="27213" t="4929" r="24413" b="8882"/>
            <a:stretch>
              <a:fillRect/>
            </a:stretch>
          </p:blipFill>
          <p:spPr>
            <a:xfrm>
              <a:off x="22187" y="-784"/>
              <a:ext cx="1435" cy="1570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20259" y="-1313"/>
              <a:ext cx="1653" cy="2123"/>
              <a:chOff x="10847" y="-5547"/>
              <a:chExt cx="3375" cy="3813"/>
            </a:xfrm>
          </p:grpSpPr>
          <p:pic>
            <p:nvPicPr>
              <p:cNvPr id="14" name="图片 13" descr="图片1-removebg-preview (1)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47" y="-4239"/>
                <a:ext cx="3345" cy="2505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10847" y="-5547"/>
                <a:ext cx="3375" cy="12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1800" b="1">
                    <a:latin typeface="+mj-lt"/>
                    <a:cs typeface="+mj-lt"/>
                    <a:sym typeface="+mn-ea"/>
                  </a:rPr>
                  <a:t>LiDAR</a:t>
                </a:r>
                <a:endParaRPr lang="en-US" altLang="zh-CN" sz="1800" b="1">
                  <a:latin typeface="+mj-lt"/>
                  <a:cs typeface="+mj-lt"/>
                  <a:sym typeface="+mn-ea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21970" y="-1277"/>
              <a:ext cx="1652" cy="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800" b="1">
                  <a:latin typeface="+mj-lt"/>
                  <a:cs typeface="+mj-lt"/>
                  <a:sym typeface="+mn-ea"/>
                </a:rPr>
                <a:t>IMU</a:t>
              </a:r>
              <a:endParaRPr lang="en-US" altLang="zh-CN" sz="1800" b="1">
                <a:latin typeface="+mj-lt"/>
                <a:cs typeface="+mj-lt"/>
                <a:sym typeface="+mn-ea"/>
              </a:endParaRPr>
            </a:p>
          </p:txBody>
        </p:sp>
      </p:grpSp>
      <p:cxnSp>
        <p:nvCxnSpPr>
          <p:cNvPr id="27" name="肘形连接符 26"/>
          <p:cNvCxnSpPr>
            <a:stCxn id="14" idx="2"/>
            <a:endCxn id="5" idx="0"/>
          </p:cNvCxnSpPr>
          <p:nvPr/>
        </p:nvCxnSpPr>
        <p:spPr>
          <a:xfrm rot="5400000" flipV="1">
            <a:off x="13494068" y="156528"/>
            <a:ext cx="307975" cy="6210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6" idx="2"/>
            <a:endCxn id="5" idx="0"/>
          </p:cNvCxnSpPr>
          <p:nvPr/>
        </p:nvCxnSpPr>
        <p:spPr>
          <a:xfrm rot="5400000">
            <a:off x="14067473" y="190818"/>
            <a:ext cx="321310" cy="539115"/>
          </a:xfrm>
          <a:prstGeom prst="bentConnector3">
            <a:avLst>
              <a:gd name="adj1" fmla="val 49901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6" idx="1"/>
            <a:endCxn id="4" idx="3"/>
          </p:cNvCxnSpPr>
          <p:nvPr/>
        </p:nvCxnSpPr>
        <p:spPr>
          <a:xfrm rot="10800000">
            <a:off x="12532360" y="700405"/>
            <a:ext cx="476250" cy="8153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6456045" y="1701165"/>
            <a:ext cx="11430" cy="67818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552680" y="6021070"/>
            <a:ext cx="647700" cy="50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5168880" y="8901430"/>
            <a:ext cx="647700" cy="50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2845415" y="6021070"/>
            <a:ext cx="647700" cy="50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3152755" y="6005195"/>
            <a:ext cx="647700" cy="50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肘形连接符 11"/>
          <p:cNvCxnSpPr>
            <a:stCxn id="31" idx="2"/>
            <a:endCxn id="44" idx="2"/>
          </p:cNvCxnSpPr>
          <p:nvPr/>
        </p:nvCxnSpPr>
        <p:spPr>
          <a:xfrm rot="5400000" flipH="1">
            <a:off x="5078730" y="-1888490"/>
            <a:ext cx="736600" cy="16059150"/>
          </a:xfrm>
          <a:prstGeom prst="bentConnector3">
            <a:avLst>
              <a:gd name="adj1" fmla="val -148017"/>
            </a:avLst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6182</Words>
  <Application>WPS 演示</Application>
  <PresentationFormat/>
  <Paragraphs>679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SimSun</vt:lpstr>
      <vt:lpstr>Wingdings</vt:lpstr>
      <vt:lpstr>Noto Serif CJK SC</vt:lpstr>
      <vt:lpstr>Times New Roman</vt:lpstr>
      <vt:lpstr>方正仿宋_GB2312</vt:lpstr>
      <vt:lpstr>Wingdings</vt:lpstr>
      <vt:lpstr>Microsoft YaHei</vt:lpstr>
      <vt:lpstr>Droid Sans Fallback</vt:lpstr>
      <vt:lpstr>Arial Unicode MS</vt:lpstr>
      <vt:lpstr>Calibri</vt:lpstr>
      <vt:lpstr>DejaVu Math TeX Gyre</vt:lpstr>
      <vt:lpstr>Droid Sans Mono</vt:lpstr>
      <vt:lpstr>Gubbi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周志宇</cp:lastModifiedBy>
  <cp:revision>71</cp:revision>
  <dcterms:created xsi:type="dcterms:W3CDTF">2026-01-15T13:57:15Z</dcterms:created>
  <dcterms:modified xsi:type="dcterms:W3CDTF">2026-01-15T13:57:15Z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2052-12.1.2.22571</vt:lpwstr>
  </property>
  <property fmtid="{D5CDD505-2E9C-101B-9397-08002B2CF9AE}" pid="3" name="ICV">
    <vt:lpwstr>7B8AA030E4ACAAF323913A69B3BA8F30_42</vt:lpwstr>
  </property>
</Properties>
</file>